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</p:sldMasterIdLst>
  <p:notesMasterIdLst>
    <p:notesMasterId r:id="rId32"/>
  </p:notesMasterIdLst>
  <p:sldIdLst>
    <p:sldId id="258" r:id="rId3"/>
    <p:sldId id="277" r:id="rId4"/>
    <p:sldId id="308" r:id="rId5"/>
    <p:sldId id="286" r:id="rId6"/>
    <p:sldId id="310" r:id="rId7"/>
    <p:sldId id="311" r:id="rId8"/>
    <p:sldId id="312" r:id="rId9"/>
    <p:sldId id="313" r:id="rId10"/>
    <p:sldId id="315" r:id="rId11"/>
    <p:sldId id="314" r:id="rId12"/>
    <p:sldId id="316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18" r:id="rId21"/>
    <p:sldId id="325" r:id="rId22"/>
    <p:sldId id="326" r:id="rId23"/>
    <p:sldId id="332" r:id="rId24"/>
    <p:sldId id="333" r:id="rId25"/>
    <p:sldId id="328" r:id="rId26"/>
    <p:sldId id="329" r:id="rId27"/>
    <p:sldId id="330" r:id="rId28"/>
    <p:sldId id="331" r:id="rId29"/>
    <p:sldId id="334" r:id="rId30"/>
    <p:sldId id="335" r:id="rId31"/>
  </p:sldIdLst>
  <p:sldSz cx="9144000" cy="6858000" type="screen4x3"/>
  <p:notesSz cx="7102475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25"/>
    <a:srgbClr val="FF33C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27" autoAdjust="0"/>
    <p:restoredTop sz="96323" autoAdjust="0"/>
  </p:normalViewPr>
  <p:slideViewPr>
    <p:cSldViewPr snapToGrid="0">
      <p:cViewPr varScale="1">
        <p:scale>
          <a:sx n="109" d="100"/>
          <a:sy n="109" d="100"/>
        </p:scale>
        <p:origin x="118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3781"/>
    </p:cViewPr>
  </p:sorterViewPr>
  <p:notesViewPr>
    <p:cSldViewPr snapToGrid="0">
      <p:cViewPr varScale="1">
        <p:scale>
          <a:sx n="51" d="100"/>
          <a:sy n="51" d="100"/>
        </p:scale>
        <p:origin x="176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DC2AD6D2-8BA4-4217-AB12-58E13E6EBBDD}" type="datetimeFigureOut">
              <a:rPr lang="zh-CN" altLang="en-US" smtClean="0"/>
              <a:t>2023/05/15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7938"/>
            <a:ext cx="46069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5408"/>
            <a:ext cx="5681980" cy="4029879"/>
          </a:xfrm>
          <a:prstGeom prst="rect">
            <a:avLst/>
          </a:prstGeom>
        </p:spPr>
        <p:txBody>
          <a:bodyPr vert="horz" lIns="95079" tIns="47540" rIns="95079" bIns="4754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7739" cy="513507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21106"/>
            <a:ext cx="3077739" cy="513507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C81A7898-44EE-4901-A79E-2F1408854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7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3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39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0575" y="2816226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单击此编辑母版标题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775" y="5444335"/>
            <a:ext cx="6858000" cy="77311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5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34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/>
          <p:nvPr userDrawn="1"/>
        </p:nvGrpSpPr>
        <p:grpSpPr bwMode="auto">
          <a:xfrm>
            <a:off x="4427538" y="188913"/>
            <a:ext cx="4476750" cy="620712"/>
            <a:chOff x="4667006" y="6237312"/>
            <a:chExt cx="4476994" cy="620688"/>
          </a:xfrm>
        </p:grpSpPr>
        <p:pic>
          <p:nvPicPr>
            <p:cNvPr id="4" name="Picture 15" descr="C:\Users\admin\Desktop\新建文件夹\中山大学 SUN YAT-SEN UNIVERSITY_files\20100326090959718073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67006" y="6237312"/>
              <a:ext cx="784477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5" name="Picture 17" descr="C:\Users\admin\Desktop\新建文件夹\中山大学 SUN YAT-SEN UNIVERSITY_files\20100326091031765303.jp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5494" y="6237312"/>
              <a:ext cx="773730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6" name="Picture 18" descr="C:\Users\admin\Desktop\新建文件夹\中山大学 SUN YAT-SEN UNIVERSITY_files\20100326090919484875.jp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70294" y="6237312"/>
              <a:ext cx="72289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7" name="Picture 19" descr="C:\Users\admin\Desktop\新建文件夹\中山大学 SUN YAT-SEN UNIVERSITY_files\20100326091611312484.jp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9059" y="6237312"/>
              <a:ext cx="798023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8" name="Picture 20" descr="C:\Users\admin\Desktop\新建文件夹\中山大学 SUN YAT-SEN UNIVERSITY_files\20100324161939791076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13478" y="6237312"/>
              <a:ext cx="93052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9" name="Picture 2" descr="C:\Users\YHGong\Desktop\未命名-2.jp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45801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7059448" y="6486524"/>
            <a:ext cx="2057400" cy="365125"/>
          </a:xfrm>
        </p:spPr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0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HGong\Desktop\未命名-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8548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4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68415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200141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016938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65869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646621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2914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80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9911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684136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053882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909145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072117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74305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楷体_GB2312"/>
                <a:cs typeface="Times New Roman" panose="02020603050405020304" pitchFamily="18" charset="0"/>
              </a:defRPr>
            </a:lvl1pPr>
          </a:lstStyle>
          <a:p>
            <a:fld id="{78DDC4C0-E544-4B92-BC30-766BA0408EF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7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4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0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4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9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15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7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F704D16-7AC0-485D-9540-33754FCE9B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" y="685800"/>
            <a:ext cx="9070975" cy="762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1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2547D32-1FE0-4B4F-B6EA-D63FC0397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697665"/>
            <a:ext cx="8839200" cy="1158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100"/>
          </a:p>
        </p:txBody>
      </p:sp>
      <p:sp>
        <p:nvSpPr>
          <p:cNvPr id="1028" name="矩形 98309">
            <a:extLst>
              <a:ext uri="{FF2B5EF4-FFF2-40B4-BE49-F238E27FC236}">
                <a16:creationId xmlns:a16="http://schemas.microsoft.com/office/drawing/2014/main" id="{0D0C66E7-75CD-40E0-A4AE-7CCF3AD5D0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7526" y="624205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1982C82D-0B01-4C64-8C07-3B732AED8571}" type="slidenum">
              <a:rPr lang="zh-CN" altLang="en-US" sz="2100" b="1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algn="r" eaLnBrk="1" hangingPunct="1">
                <a:defRPr/>
              </a:pPr>
              <a:t>‹#›</a:t>
            </a:fld>
            <a:endParaRPr lang="zh-CN" altLang="en-US" sz="2100" b="1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9" name="图片 98313" descr="wps7DAF">
            <a:extLst>
              <a:ext uri="{FF2B5EF4-FFF2-40B4-BE49-F238E27FC236}">
                <a16:creationId xmlns:a16="http://schemas.microsoft.com/office/drawing/2014/main" id="{06E5E9F8-DDE5-4523-8402-313E8940F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6" y="2"/>
            <a:ext cx="19780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90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lvl="1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7400" lvl="6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300" lvl="7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200" lvl="8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7165" y="4014216"/>
            <a:ext cx="8506247" cy="1673352"/>
          </a:xfrm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传感器原理及应用实验</a:t>
            </a:r>
            <a:br>
              <a:rPr lang="en-US" altLang="zh-CN" sz="115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Principles and Applications of Sensors Experiment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1288" y="5745188"/>
            <a:ext cx="6858000" cy="111281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中山大学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智能工程学院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王本斐、张荣辉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2023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年 春季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64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IDE</a:t>
            </a:r>
            <a:r>
              <a:rPr lang="zh-CN" altLang="en-US" sz="2000" b="1" dirty="0">
                <a:ea typeface="楷体_GB2312" pitchFamily="49" charset="-122"/>
              </a:rPr>
              <a:t>官网下载：</a:t>
            </a:r>
            <a:r>
              <a:rPr lang="en-US" altLang="zh-CN" sz="2000" b="1" dirty="0">
                <a:ea typeface="楷体_GB2312" pitchFamily="49" charset="-122"/>
              </a:rPr>
              <a:t>https://www.arduino.cc/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9D5DE3-1174-4A7C-AEC0-6E1661CB5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34" b="16877"/>
          <a:stretch/>
        </p:blipFill>
        <p:spPr>
          <a:xfrm>
            <a:off x="678180" y="2890219"/>
            <a:ext cx="5684520" cy="2359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5ABCB72A-1B1A-4D18-BA0D-AAC3AF511832}"/>
              </a:ext>
            </a:extLst>
          </p:cNvPr>
          <p:cNvSpPr txBox="1"/>
          <p:nvPr/>
        </p:nvSpPr>
        <p:spPr>
          <a:xfrm>
            <a:off x="249114" y="2327979"/>
            <a:ext cx="8645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r>
              <a:rPr lang="zh-CN" altLang="en-US" dirty="0"/>
              <a:t>点击</a:t>
            </a:r>
            <a:r>
              <a:rPr lang="en-US" altLang="zh-CN" dirty="0"/>
              <a:t>SOFTWARE</a:t>
            </a:r>
            <a:r>
              <a:rPr lang="zh-CN" altLang="en-US" dirty="0"/>
              <a:t>选项，选择适合操作系统的</a:t>
            </a:r>
            <a:r>
              <a:rPr lang="en-US" altLang="zh-CN" dirty="0"/>
              <a:t>Arduino IDE</a:t>
            </a:r>
            <a:r>
              <a:rPr lang="zh-CN" altLang="en-US" dirty="0"/>
              <a:t>版本并下载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C3CD649-29C5-4423-81BF-91DE3DF7E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84" b="10256"/>
          <a:stretch/>
        </p:blipFill>
        <p:spPr>
          <a:xfrm>
            <a:off x="2004645" y="3598128"/>
            <a:ext cx="6715125" cy="3077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9745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双击安装文件即可开始安装</a:t>
            </a:r>
            <a:endParaRPr lang="en-US" altLang="zh-CN" sz="2000" b="1" dirty="0"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B88DE6-8E77-41D0-8BCA-A3732E2770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5" b="13231"/>
          <a:stretch/>
        </p:blipFill>
        <p:spPr>
          <a:xfrm>
            <a:off x="678181" y="2578046"/>
            <a:ext cx="3893819" cy="24521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F36482-7DD7-4A28-B657-D3F70C0FE0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21" b="16444"/>
          <a:stretch/>
        </p:blipFill>
        <p:spPr>
          <a:xfrm>
            <a:off x="1901701" y="3039174"/>
            <a:ext cx="4232399" cy="2656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5F776E-E92C-4905-B2FE-EE664F59BE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50" b="12218"/>
          <a:stretch/>
        </p:blipFill>
        <p:spPr>
          <a:xfrm>
            <a:off x="3552093" y="3551028"/>
            <a:ext cx="4592514" cy="29583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649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</a:t>
            </a:r>
            <a:r>
              <a:rPr lang="zh-CN" altLang="en-US" sz="2000" b="1" dirty="0">
                <a:ea typeface="楷体_GB2312" pitchFamily="49" charset="-122"/>
              </a:rPr>
              <a:t>默认语言是英文，通过设置可将软件语言设置为中文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6030B7-20EE-4E1D-BDEC-F1D7EDD01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1527" b="10375"/>
          <a:stretch/>
        </p:blipFill>
        <p:spPr>
          <a:xfrm>
            <a:off x="460128" y="2376874"/>
            <a:ext cx="4038601" cy="21836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0AC4A2-364F-4F0D-BF82-54EF76FA1C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917" b="28971"/>
          <a:stretch/>
        </p:blipFill>
        <p:spPr>
          <a:xfrm>
            <a:off x="2018878" y="3089111"/>
            <a:ext cx="4431744" cy="23808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89AC53-FB19-4459-A9E9-4F9C77C3C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36" b="15806"/>
          <a:stretch/>
        </p:blipFill>
        <p:spPr>
          <a:xfrm>
            <a:off x="4251449" y="4129450"/>
            <a:ext cx="4151065" cy="24201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380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界面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7CC5F4-4D96-4931-90C6-161D2DCAC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8" b="15298"/>
          <a:stretch/>
        </p:blipFill>
        <p:spPr>
          <a:xfrm>
            <a:off x="4047256" y="2577134"/>
            <a:ext cx="4939214" cy="3554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9408583-49FD-475D-9403-BE9B96EF85CE}"/>
              </a:ext>
            </a:extLst>
          </p:cNvPr>
          <p:cNvSpPr txBox="1"/>
          <p:nvPr/>
        </p:nvSpPr>
        <p:spPr>
          <a:xfrm>
            <a:off x="414211" y="2687306"/>
            <a:ext cx="3557714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/>
              <a:t>菜单栏：</a:t>
            </a:r>
            <a:r>
              <a:rPr lang="zh-CN" altLang="en-US" sz="1800" b="0" dirty="0"/>
              <a:t>包含文件菜单、编辑菜单、程序菜单、工具菜单和帮助菜单</a:t>
            </a:r>
            <a:endParaRPr lang="en-US" altLang="zh-CN" sz="1800" b="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/>
              <a:t>工具栏：</a:t>
            </a:r>
            <a:r>
              <a:rPr lang="zh-CN" altLang="en-US" sz="1800" b="0" dirty="0"/>
              <a:t>包含编译、上传、新建程序</a:t>
            </a:r>
            <a:r>
              <a:rPr lang="en-US" altLang="zh-CN" sz="1800" b="0" dirty="0"/>
              <a:t>(sketch)</a:t>
            </a:r>
            <a:r>
              <a:rPr lang="zh-CN" altLang="en-US" sz="1800" b="0" dirty="0"/>
              <a:t>、打开程序</a:t>
            </a:r>
            <a:r>
              <a:rPr lang="en-US" altLang="zh-CN" sz="1800" b="0" dirty="0"/>
              <a:t>(sketch)</a:t>
            </a:r>
            <a:r>
              <a:rPr lang="zh-CN" altLang="en-US" sz="1800" b="0" dirty="0"/>
              <a:t>、保存程序</a:t>
            </a:r>
            <a:r>
              <a:rPr lang="en-US" altLang="zh-CN" sz="1800" b="0" dirty="0"/>
              <a:t>(sketch)</a:t>
            </a:r>
            <a:r>
              <a:rPr lang="zh-CN" altLang="en-US" sz="1800" b="0" dirty="0"/>
              <a:t>和串口监视器</a:t>
            </a:r>
            <a:r>
              <a:rPr lang="en-US" altLang="zh-CN" sz="1800" b="0" dirty="0"/>
              <a:t>(Serial Monitor)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/>
              <a:t>编辑区：</a:t>
            </a:r>
            <a:r>
              <a:rPr lang="zh-CN" altLang="en-US" sz="1800" b="0" dirty="0"/>
              <a:t>编写程序代码区域</a:t>
            </a:r>
            <a:endParaRPr lang="en-US" altLang="zh-CN" sz="1800" b="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800" dirty="0"/>
              <a:t>状态区：</a:t>
            </a:r>
            <a:r>
              <a:rPr lang="zh-CN" altLang="en-US" sz="1800" b="0" dirty="0"/>
              <a:t>显示程序编译和上传等信息</a:t>
            </a:r>
            <a:r>
              <a:rPr lang="en-US" altLang="zh-CN" sz="1800" b="0" dirty="0"/>
              <a:t>,</a:t>
            </a:r>
            <a:r>
              <a:rPr lang="zh-CN" altLang="en-US" sz="1800" b="0" dirty="0"/>
              <a:t>如果程序出现错误会有错误提示</a:t>
            </a:r>
          </a:p>
        </p:txBody>
      </p:sp>
    </p:spTree>
    <p:extLst>
      <p:ext uri="{BB962C8B-B14F-4D97-AF65-F5344CB8AC3E}">
        <p14:creationId xmlns:p14="http://schemas.microsoft.com/office/powerpoint/2010/main" val="347466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的配置：查找串口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A507C-8A5F-4448-A784-EFF7DEAD125C}"/>
              </a:ext>
            </a:extLst>
          </p:cNvPr>
          <p:cNvSpPr txBox="1"/>
          <p:nvPr/>
        </p:nvSpPr>
        <p:spPr>
          <a:xfrm>
            <a:off x="501482" y="3047953"/>
            <a:ext cx="262899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首先安装</a:t>
            </a:r>
            <a:r>
              <a:rPr lang="en-US" altLang="zh-CN" sz="1800" b="0" dirty="0"/>
              <a:t>CH340</a:t>
            </a:r>
            <a:r>
              <a:rPr lang="zh-CN" altLang="en-US" sz="1800" b="0" dirty="0"/>
              <a:t>驱动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altLang="zh-CN" sz="1800" b="0" dirty="0"/>
              <a:t>Windows</a:t>
            </a:r>
            <a:r>
              <a:rPr lang="zh-CN" altLang="en-US" sz="1800" b="0" dirty="0"/>
              <a:t>开始处，右键，选择设备管理器</a:t>
            </a:r>
            <a:endParaRPr lang="en-US" altLang="zh-CN" sz="1800" b="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点击串口，如果连接正确的话，即可看到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对应的串口号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48794C-3359-441E-8212-44F87220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991" y="2207215"/>
            <a:ext cx="5538420" cy="4068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459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的配置：串口配置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A507C-8A5F-4448-A784-EFF7DEAD125C}"/>
              </a:ext>
            </a:extLst>
          </p:cNvPr>
          <p:cNvSpPr txBox="1"/>
          <p:nvPr/>
        </p:nvSpPr>
        <p:spPr>
          <a:xfrm>
            <a:off x="571408" y="2623211"/>
            <a:ext cx="2316224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在加载示例项目来测试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之前，需要配置</a:t>
            </a:r>
            <a:r>
              <a:rPr lang="en-US" altLang="zh-CN" sz="1800" b="0" dirty="0"/>
              <a:t>IDE</a:t>
            </a:r>
            <a:r>
              <a:rPr lang="zh-CN" altLang="en-US" sz="1800" b="0" dirty="0"/>
              <a:t>以使用连接到计算机的</a:t>
            </a:r>
            <a:r>
              <a:rPr lang="en-US" altLang="zh-CN" sz="1800" b="0" dirty="0"/>
              <a:t>Arduino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点击“</a:t>
            </a:r>
            <a:r>
              <a:rPr lang="en-US" altLang="zh-CN" sz="1800" b="0" dirty="0"/>
              <a:t>Tools -&gt; Port”(</a:t>
            </a:r>
            <a:r>
              <a:rPr lang="zh-CN" altLang="en-US" sz="1800" b="0" dirty="0"/>
              <a:t>工具 </a:t>
            </a:r>
            <a:r>
              <a:rPr lang="en-US" altLang="zh-CN" sz="1800" b="0" dirty="0"/>
              <a:t>-&gt;</a:t>
            </a:r>
            <a:r>
              <a:rPr lang="zh-CN" altLang="en-US" sz="1800" b="0" dirty="0"/>
              <a:t>端口</a:t>
            </a:r>
            <a:r>
              <a:rPr lang="en-US" altLang="zh-CN" sz="1800" b="0" dirty="0"/>
              <a:t>)</a:t>
            </a:r>
            <a:r>
              <a:rPr lang="zh-CN" altLang="en-US" sz="1800" b="0" dirty="0"/>
              <a:t>，然后查找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的</a:t>
            </a:r>
            <a:r>
              <a:rPr lang="en-US" altLang="zh-CN" sz="1800" b="0" dirty="0"/>
              <a:t>COM</a:t>
            </a:r>
            <a:r>
              <a:rPr lang="zh-CN" altLang="en-US" sz="1800" b="0" dirty="0"/>
              <a:t>端口。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E89D9-38AB-4A66-A62E-98F67C2199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97"/>
          <a:stretch/>
        </p:blipFill>
        <p:spPr>
          <a:xfrm>
            <a:off x="3841916" y="2520202"/>
            <a:ext cx="4560598" cy="35853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1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的配置：开发板配置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A507C-8A5F-4448-A784-EFF7DEAD125C}"/>
              </a:ext>
            </a:extLst>
          </p:cNvPr>
          <p:cNvSpPr txBox="1"/>
          <p:nvPr/>
        </p:nvSpPr>
        <p:spPr>
          <a:xfrm>
            <a:off x="590457" y="2862897"/>
            <a:ext cx="26956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点击 </a:t>
            </a:r>
            <a:r>
              <a:rPr lang="en-US" altLang="zh-CN" sz="1800" b="0" dirty="0"/>
              <a:t>Tools -&gt; Board -&gt; </a:t>
            </a:r>
            <a:r>
              <a:rPr lang="zh-CN" altLang="en-US" sz="1800" b="0" dirty="0"/>
              <a:t>选择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开发板型号</a:t>
            </a:r>
            <a:r>
              <a:rPr lang="en-US" altLang="zh-CN" sz="1800" b="0" dirty="0"/>
              <a:t>(</a:t>
            </a:r>
            <a:r>
              <a:rPr lang="zh-CN" altLang="en-US" sz="1800" b="0" dirty="0"/>
              <a:t>工具 </a:t>
            </a:r>
            <a:r>
              <a:rPr lang="en-US" altLang="zh-CN" sz="1800" b="0" dirty="0"/>
              <a:t>-&gt;</a:t>
            </a:r>
            <a:r>
              <a:rPr lang="zh-CN" altLang="en-US" sz="1800" b="0" dirty="0"/>
              <a:t>开发板</a:t>
            </a:r>
            <a:r>
              <a:rPr lang="en-US" altLang="zh-CN" sz="1800" b="0" dirty="0"/>
              <a:t>) 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例如</a:t>
            </a:r>
            <a:r>
              <a:rPr lang="en-US" altLang="zh-CN" sz="1800" b="0" dirty="0"/>
              <a:t>Arduino Uno</a:t>
            </a:r>
            <a:r>
              <a:rPr lang="zh-CN" altLang="en-US" sz="1800" b="0" dirty="0"/>
              <a:t>，这里只需要配置一次，之后操作都会默认使用该型号</a:t>
            </a:r>
          </a:p>
        </p:txBody>
      </p: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2F35EF29-E309-40EC-841F-46541F222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14" y="2357529"/>
            <a:ext cx="4454525" cy="3981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66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的配置：选择下载程序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A507C-8A5F-4448-A784-EFF7DEAD125C}"/>
              </a:ext>
            </a:extLst>
          </p:cNvPr>
          <p:cNvSpPr txBox="1"/>
          <p:nvPr/>
        </p:nvSpPr>
        <p:spPr>
          <a:xfrm>
            <a:off x="377178" y="2567622"/>
            <a:ext cx="209932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在</a:t>
            </a:r>
            <a:r>
              <a:rPr lang="en-US" altLang="zh-CN" sz="1800" b="0" dirty="0"/>
              <a:t>Arduino IDE</a:t>
            </a:r>
            <a:r>
              <a:rPr lang="zh-CN" altLang="en-US" sz="1800" b="0" dirty="0"/>
              <a:t>中，为了方便开发者学习，</a:t>
            </a:r>
            <a:r>
              <a:rPr lang="en-US" altLang="zh-CN" sz="1800" b="0" dirty="0"/>
              <a:t>IDE</a:t>
            </a:r>
            <a:r>
              <a:rPr lang="zh-CN" altLang="en-US" sz="1800" b="0" dirty="0"/>
              <a:t>内部集成了很多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的例程，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所用的是 </a:t>
            </a:r>
            <a:r>
              <a:rPr lang="en-US" altLang="zh-CN" sz="1800" b="0" dirty="0"/>
              <a:t>Basic(</a:t>
            </a:r>
            <a:r>
              <a:rPr lang="zh-CN" altLang="en-US" sz="1800" b="0" dirty="0"/>
              <a:t>基础例程的</a:t>
            </a:r>
            <a:r>
              <a:rPr lang="en-US" altLang="zh-CN" sz="1800" b="0" dirty="0"/>
              <a:t>) Blink </a:t>
            </a:r>
            <a:r>
              <a:rPr lang="zh-CN" altLang="en-US" sz="1800" b="0" dirty="0"/>
              <a:t>也就是点灯 ，相当于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的</a:t>
            </a:r>
            <a:r>
              <a:rPr lang="en-US" altLang="zh-CN" sz="1800" b="0" dirty="0"/>
              <a:t>Hello World</a:t>
            </a:r>
            <a:endParaRPr lang="zh-CN" altLang="en-US" sz="1800" b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DBE6E0-9787-48C6-AC61-17569CE33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0" y="2470346"/>
            <a:ext cx="4469025" cy="37311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704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769129-B17A-4650-BE2E-1DC7F6384D64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IDE</a:t>
            </a:r>
            <a:r>
              <a:rPr lang="zh-CN" altLang="en-US" sz="2000" b="1" dirty="0">
                <a:ea typeface="楷体_GB2312" pitchFamily="49" charset="-122"/>
              </a:rPr>
              <a:t>的配置：选择下载程序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A507C-8A5F-4448-A784-EFF7DEAD125C}"/>
              </a:ext>
            </a:extLst>
          </p:cNvPr>
          <p:cNvSpPr txBox="1"/>
          <p:nvPr/>
        </p:nvSpPr>
        <p:spPr>
          <a:xfrm>
            <a:off x="377178" y="2567622"/>
            <a:ext cx="2537472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先点击“</a:t>
            </a:r>
            <a:r>
              <a:rPr lang="en-US" altLang="zh-CN" sz="1800" b="0" dirty="0"/>
              <a:t>Verify”</a:t>
            </a:r>
            <a:r>
              <a:rPr lang="zh-CN" altLang="en-US" sz="1800" b="0" dirty="0"/>
              <a:t>图标，确认程序是否可编译通过</a:t>
            </a:r>
            <a:endParaRPr lang="en-US" altLang="zh-CN" sz="1800" b="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altLang="zh-CN" sz="1800" b="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1800" b="0" dirty="0"/>
              <a:t>点击上传图标，将代码下载到</a:t>
            </a:r>
            <a:r>
              <a:rPr lang="en-US" altLang="zh-CN" sz="1800" b="0" dirty="0"/>
              <a:t>Arduino</a:t>
            </a:r>
            <a:r>
              <a:rPr lang="zh-CN" altLang="en-US" sz="1800" b="0" dirty="0"/>
              <a:t>中去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EA0643-32B6-43DA-8D02-88BABD30A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287" y="2551466"/>
            <a:ext cx="4328512" cy="35950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3A376F-FFB0-4267-BBA2-582B73E5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302240"/>
            <a:ext cx="4011569" cy="3336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060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1428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</a:t>
            </a:r>
            <a:r>
              <a:rPr lang="zh-CN" altLang="en-US" sz="2000" b="1" dirty="0">
                <a:ea typeface="楷体_GB2312" pitchFamily="49" charset="-122"/>
              </a:rPr>
              <a:t>语法是建立在</a:t>
            </a:r>
            <a:r>
              <a:rPr lang="en-US" altLang="zh-CN" sz="2000" b="1" dirty="0">
                <a:ea typeface="楷体_GB2312" pitchFamily="49" charset="-122"/>
              </a:rPr>
              <a:t>C/C++</a:t>
            </a:r>
            <a:r>
              <a:rPr lang="zh-CN" altLang="en-US" sz="2000" b="1" dirty="0">
                <a:ea typeface="楷体_GB2312" pitchFamily="49" charset="-122"/>
              </a:rPr>
              <a:t>基础上</a:t>
            </a:r>
            <a:endParaRPr lang="en-US" altLang="zh-CN" sz="2000" b="1" dirty="0">
              <a:ea typeface="楷体_GB2312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</a:t>
            </a:r>
            <a:r>
              <a:rPr lang="zh-CN" altLang="en-US" sz="2000" b="1" dirty="0">
                <a:ea typeface="楷体_GB2312" pitchFamily="49" charset="-122"/>
              </a:rPr>
              <a:t>将相关参数设置进行了函数化，无需了解底层，直接调用</a:t>
            </a:r>
            <a:endParaRPr lang="en-US" altLang="zh-CN" sz="2000" b="1" dirty="0">
              <a:ea typeface="楷体_GB2312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关键字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CD9862-1649-43CA-B73F-93FEC40C29A2}"/>
              </a:ext>
            </a:extLst>
          </p:cNvPr>
          <p:cNvSpPr txBox="1"/>
          <p:nvPr/>
        </p:nvSpPr>
        <p:spPr>
          <a:xfrm>
            <a:off x="617214" y="3472371"/>
            <a:ext cx="760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if;  if…else;</a:t>
            </a:r>
            <a:r>
              <a:rPr lang="zh-CN" altLang="en-US" sz="1800" b="0" dirty="0">
                <a:solidFill>
                  <a:srgbClr val="0070C0"/>
                </a:solidFill>
              </a:rPr>
              <a:t>  </a:t>
            </a:r>
            <a:r>
              <a:rPr lang="en-US" altLang="zh-CN" sz="1800" b="0" dirty="0">
                <a:solidFill>
                  <a:srgbClr val="0070C0"/>
                </a:solidFill>
              </a:rPr>
              <a:t>for;</a:t>
            </a:r>
            <a:r>
              <a:rPr lang="zh-CN" altLang="en-US" sz="1800" b="0" dirty="0">
                <a:solidFill>
                  <a:srgbClr val="0070C0"/>
                </a:solidFill>
              </a:rPr>
              <a:t> </a:t>
            </a:r>
            <a:r>
              <a:rPr lang="en-US" altLang="zh-CN" sz="1800" b="0" dirty="0">
                <a:solidFill>
                  <a:srgbClr val="0070C0"/>
                </a:solidFill>
              </a:rPr>
              <a:t>switch case; while; do…while; break; continue; return; </a:t>
            </a:r>
            <a:r>
              <a:rPr lang="en-US" altLang="zh-CN" sz="1800" b="0" dirty="0" err="1">
                <a:solidFill>
                  <a:srgbClr val="0070C0"/>
                </a:solidFill>
              </a:rPr>
              <a:t>goto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8A69C1-657E-41C2-B6D0-28E669947109}"/>
              </a:ext>
            </a:extLst>
          </p:cNvPr>
          <p:cNvSpPr txBox="1"/>
          <p:nvPr/>
        </p:nvSpPr>
        <p:spPr>
          <a:xfrm>
            <a:off x="249114" y="3841703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语法符号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1D7898-D2F9-4AF4-9303-3783A38A4E33}"/>
              </a:ext>
            </a:extLst>
          </p:cNvPr>
          <p:cNvSpPr txBox="1"/>
          <p:nvPr/>
        </p:nvSpPr>
        <p:spPr>
          <a:xfrm>
            <a:off x="696343" y="5276576"/>
            <a:ext cx="760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=     +     -* </a:t>
            </a:r>
            <a:r>
              <a:rPr lang="zh-CN" altLang="en-US" sz="1800" b="0" dirty="0">
                <a:solidFill>
                  <a:srgbClr val="0070C0"/>
                </a:solidFill>
              </a:rPr>
              <a:t>     </a:t>
            </a:r>
            <a:r>
              <a:rPr lang="en-US" altLang="zh-CN" sz="1800" b="0" dirty="0">
                <a:solidFill>
                  <a:srgbClr val="0070C0"/>
                </a:solidFill>
              </a:rPr>
              <a:t>/%</a:t>
            </a:r>
            <a:r>
              <a:rPr lang="zh-CN" altLang="en-US" sz="1800" b="0" dirty="0">
                <a:solidFill>
                  <a:srgbClr val="0070C0"/>
                </a:solidFill>
              </a:rPr>
              <a:t>     </a:t>
            </a:r>
            <a:r>
              <a:rPr lang="en-US" altLang="zh-CN" sz="1800" b="0" dirty="0">
                <a:solidFill>
                  <a:srgbClr val="0070C0"/>
                </a:solidFill>
              </a:rPr>
              <a:t>==</a:t>
            </a:r>
            <a:r>
              <a:rPr lang="zh-CN" altLang="en-US" sz="1800" b="0" dirty="0">
                <a:solidFill>
                  <a:srgbClr val="0070C0"/>
                </a:solidFill>
              </a:rPr>
              <a:t>     </a:t>
            </a:r>
            <a:r>
              <a:rPr lang="en-US" altLang="zh-CN" sz="1800" b="0" dirty="0">
                <a:solidFill>
                  <a:srgbClr val="0070C0"/>
                </a:solidFill>
              </a:rPr>
              <a:t>!=    &lt;    &gt;    &lt;=   &gt;=    &amp;&amp;   ||!    ++   --   +=   -=    *=    /=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890B7C-D57B-4567-8278-EF7EEE1C7794}"/>
              </a:ext>
            </a:extLst>
          </p:cNvPr>
          <p:cNvSpPr txBox="1"/>
          <p:nvPr/>
        </p:nvSpPr>
        <p:spPr>
          <a:xfrm>
            <a:off x="315789" y="4715917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运算符号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29192A-3128-47C6-BCD8-48267693A84F}"/>
              </a:ext>
            </a:extLst>
          </p:cNvPr>
          <p:cNvSpPr txBox="1"/>
          <p:nvPr/>
        </p:nvSpPr>
        <p:spPr>
          <a:xfrm>
            <a:off x="696343" y="4357689"/>
            <a:ext cx="760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zh-CN" altLang="en-US" sz="1800" b="0" dirty="0">
                <a:solidFill>
                  <a:srgbClr val="0070C0"/>
                </a:solidFill>
              </a:rPr>
              <a:t>；       </a:t>
            </a:r>
            <a:r>
              <a:rPr lang="en-US" altLang="zh-CN" sz="1800" b="0" dirty="0">
                <a:solidFill>
                  <a:srgbClr val="0070C0"/>
                </a:solidFill>
              </a:rPr>
              <a:t>{}          //        /*</a:t>
            </a:r>
            <a:r>
              <a:rPr lang="zh-CN" altLang="en-US" sz="1800" b="0" dirty="0">
                <a:solidFill>
                  <a:srgbClr val="0070C0"/>
                </a:solidFill>
              </a:rPr>
              <a:t> </a:t>
            </a:r>
            <a:r>
              <a:rPr lang="en-US" altLang="zh-CN" sz="1800" b="0" dirty="0">
                <a:solidFill>
                  <a:srgbClr val="0070C0"/>
                </a:solidFill>
              </a:rPr>
              <a:t>*/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897036-2AB3-403C-AE38-AB4E80AF2A54}"/>
              </a:ext>
            </a:extLst>
          </p:cNvPr>
          <p:cNvSpPr txBox="1"/>
          <p:nvPr/>
        </p:nvSpPr>
        <p:spPr>
          <a:xfrm>
            <a:off x="315789" y="5645908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数据类型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2692D4-4686-4D53-8461-F5D6E39161EA}"/>
              </a:ext>
            </a:extLst>
          </p:cNvPr>
          <p:cNvSpPr txBox="1"/>
          <p:nvPr/>
        </p:nvSpPr>
        <p:spPr>
          <a:xfrm>
            <a:off x="696343" y="6196956"/>
            <a:ext cx="8276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 err="1">
                <a:solidFill>
                  <a:srgbClr val="0070C0"/>
                </a:solidFill>
              </a:rPr>
              <a:t>boolean</a:t>
            </a:r>
            <a:r>
              <a:rPr lang="en-US" altLang="zh-CN" sz="1800" b="0" dirty="0">
                <a:solidFill>
                  <a:srgbClr val="0070C0"/>
                </a:solidFill>
              </a:rPr>
              <a:t>; char; byte;  int;  unsigned int; long;  unsigned long; float;  double;  string; array;  void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6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0784" y="3244334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课程简介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5EF0C3-9119-4408-AD87-54EE106063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74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常量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8CD9862-1649-43CA-B73F-93FEC40C29A2}"/>
              </a:ext>
            </a:extLst>
          </p:cNvPr>
          <p:cNvSpPr txBox="1"/>
          <p:nvPr/>
        </p:nvSpPr>
        <p:spPr>
          <a:xfrm>
            <a:off x="617214" y="2483832"/>
            <a:ext cx="7604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HIGH  LOW  </a:t>
            </a:r>
            <a:r>
              <a:rPr lang="zh-CN" altLang="en-US" sz="1800" b="0" dirty="0">
                <a:solidFill>
                  <a:srgbClr val="0070C0"/>
                </a:solidFill>
              </a:rPr>
              <a:t>高低 </a:t>
            </a:r>
            <a:r>
              <a:rPr lang="en-US" altLang="zh-CN" sz="1800" b="0" dirty="0">
                <a:solidFill>
                  <a:srgbClr val="0070C0"/>
                </a:solidFill>
              </a:rPr>
              <a:t>1,0</a:t>
            </a:r>
            <a:r>
              <a:rPr lang="zh-CN" altLang="en-US" sz="1800" b="0" dirty="0">
                <a:solidFill>
                  <a:srgbClr val="0070C0"/>
                </a:solidFill>
              </a:rPr>
              <a:t>；  </a:t>
            </a:r>
            <a:r>
              <a:rPr lang="en-US" altLang="zh-CN" sz="1800" b="0" dirty="0">
                <a:solidFill>
                  <a:srgbClr val="0070C0"/>
                </a:solidFill>
              </a:rPr>
              <a:t>INPUT OUTPUT   I/O</a:t>
            </a:r>
            <a:r>
              <a:rPr lang="zh-CN" altLang="en-US" sz="1800" b="0" dirty="0">
                <a:solidFill>
                  <a:srgbClr val="0070C0"/>
                </a:solidFill>
              </a:rPr>
              <a:t>口的输入输出</a:t>
            </a:r>
            <a:endParaRPr lang="en-US" altLang="zh-CN" sz="1800" b="0" dirty="0">
              <a:solidFill>
                <a:srgbClr val="0070C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true  false   </a:t>
            </a:r>
            <a:r>
              <a:rPr lang="zh-CN" altLang="en-US" sz="1800" b="0" dirty="0">
                <a:solidFill>
                  <a:srgbClr val="0070C0"/>
                </a:solidFill>
              </a:rPr>
              <a:t>真假 </a:t>
            </a:r>
            <a:r>
              <a:rPr lang="en-US" altLang="zh-CN" sz="1800" b="0" dirty="0">
                <a:solidFill>
                  <a:srgbClr val="0070C0"/>
                </a:solidFill>
              </a:rPr>
              <a:t>1,0;</a:t>
            </a:r>
            <a:r>
              <a:rPr lang="zh-CN" altLang="en-US" sz="1800" b="0" dirty="0">
                <a:solidFill>
                  <a:srgbClr val="0070C0"/>
                </a:solidFill>
              </a:rPr>
              <a:t> 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8A69C1-657E-41C2-B6D0-28E669947109}"/>
              </a:ext>
            </a:extLst>
          </p:cNvPr>
          <p:cNvSpPr txBox="1"/>
          <p:nvPr/>
        </p:nvSpPr>
        <p:spPr>
          <a:xfrm>
            <a:off x="315789" y="3196065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结构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D1D7898-D2F9-4AF4-9303-3783A38A4E33}"/>
              </a:ext>
            </a:extLst>
          </p:cNvPr>
          <p:cNvSpPr txBox="1"/>
          <p:nvPr/>
        </p:nvSpPr>
        <p:spPr>
          <a:xfrm>
            <a:off x="696343" y="4954855"/>
            <a:ext cx="7604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delay(</a:t>
            </a:r>
            <a:r>
              <a:rPr lang="en-US" altLang="zh-CN" sz="1800" b="0" dirty="0" err="1">
                <a:solidFill>
                  <a:srgbClr val="0070C0"/>
                </a:solidFill>
              </a:rPr>
              <a:t>ms</a:t>
            </a:r>
            <a:r>
              <a:rPr lang="en-US" altLang="zh-CN" sz="1800" b="0" dirty="0">
                <a:solidFill>
                  <a:srgbClr val="0070C0"/>
                </a:solidFill>
              </a:rPr>
              <a:t>)  </a:t>
            </a:r>
            <a:r>
              <a:rPr lang="zh-CN" altLang="en-US" sz="1800" b="0" dirty="0">
                <a:solidFill>
                  <a:srgbClr val="0070C0"/>
                </a:solidFill>
              </a:rPr>
              <a:t>延时函数 单位</a:t>
            </a:r>
            <a:r>
              <a:rPr lang="en-US" altLang="zh-CN" sz="1800" b="0" dirty="0" err="1">
                <a:solidFill>
                  <a:srgbClr val="0070C0"/>
                </a:solidFill>
              </a:rPr>
              <a:t>ms</a:t>
            </a:r>
            <a:r>
              <a:rPr lang="en-US" altLang="zh-CN" sz="1800" b="0" dirty="0">
                <a:solidFill>
                  <a:srgbClr val="0070C0"/>
                </a:solidFill>
              </a:rPr>
              <a:t>;    </a:t>
            </a:r>
            <a:r>
              <a:rPr lang="en-US" altLang="zh-CN" sz="1800" b="0" dirty="0" err="1">
                <a:solidFill>
                  <a:srgbClr val="0070C0"/>
                </a:solidFill>
              </a:rPr>
              <a:t>delayMicroseconds</a:t>
            </a:r>
            <a:r>
              <a:rPr lang="en-US" altLang="zh-CN" sz="1800" b="0" dirty="0">
                <a:solidFill>
                  <a:srgbClr val="0070C0"/>
                </a:solidFill>
              </a:rPr>
              <a:t>(us)  </a:t>
            </a:r>
            <a:r>
              <a:rPr lang="zh-CN" altLang="en-US" sz="1800" b="0" dirty="0">
                <a:solidFill>
                  <a:srgbClr val="0070C0"/>
                </a:solidFill>
              </a:rPr>
              <a:t>延时函数 单位</a:t>
            </a:r>
            <a:r>
              <a:rPr lang="en-US" altLang="zh-CN" sz="1800" b="0" dirty="0">
                <a:solidFill>
                  <a:srgbClr val="0070C0"/>
                </a:solidFill>
              </a:rPr>
              <a:t>us 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890B7C-D57B-4567-8278-EF7EEE1C7794}"/>
              </a:ext>
            </a:extLst>
          </p:cNvPr>
          <p:cNvSpPr txBox="1"/>
          <p:nvPr/>
        </p:nvSpPr>
        <p:spPr>
          <a:xfrm>
            <a:off x="315789" y="4394196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时间函数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29192A-3128-47C6-BCD8-48267693A84F}"/>
              </a:ext>
            </a:extLst>
          </p:cNvPr>
          <p:cNvSpPr txBox="1"/>
          <p:nvPr/>
        </p:nvSpPr>
        <p:spPr>
          <a:xfrm>
            <a:off x="696343" y="3673385"/>
            <a:ext cx="7604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void setup()  </a:t>
            </a:r>
            <a:r>
              <a:rPr lang="zh-CN" altLang="en-US" sz="1800" b="0" dirty="0">
                <a:solidFill>
                  <a:srgbClr val="0070C0"/>
                </a:solidFill>
              </a:rPr>
              <a:t>初始化变量，管脚模式，调用库函数等</a:t>
            </a:r>
            <a:endParaRPr lang="en-US" altLang="zh-CN" sz="1800" b="0" dirty="0">
              <a:solidFill>
                <a:srgbClr val="0070C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void loop()  </a:t>
            </a:r>
            <a:r>
              <a:rPr lang="zh-CN" altLang="en-US" sz="1800" b="0" dirty="0">
                <a:solidFill>
                  <a:srgbClr val="0070C0"/>
                </a:solidFill>
              </a:rPr>
              <a:t>连续执行函数内语句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A897036-2AB3-403C-AE38-AB4E80AF2A54}"/>
              </a:ext>
            </a:extLst>
          </p:cNvPr>
          <p:cNvSpPr txBox="1"/>
          <p:nvPr/>
        </p:nvSpPr>
        <p:spPr>
          <a:xfrm>
            <a:off x="315789" y="5379964"/>
            <a:ext cx="45720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数学函数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2692D4-4686-4D53-8461-F5D6E39161EA}"/>
              </a:ext>
            </a:extLst>
          </p:cNvPr>
          <p:cNvSpPr txBox="1"/>
          <p:nvPr/>
        </p:nvSpPr>
        <p:spPr>
          <a:xfrm>
            <a:off x="696343" y="5940623"/>
            <a:ext cx="8276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min/max(</a:t>
            </a:r>
            <a:r>
              <a:rPr lang="en-US" altLang="zh-CN" sz="1800" b="0" dirty="0" err="1">
                <a:solidFill>
                  <a:srgbClr val="0070C0"/>
                </a:solidFill>
              </a:rPr>
              <a:t>x,y</a:t>
            </a:r>
            <a:r>
              <a:rPr lang="en-US" altLang="zh-CN" sz="1800" b="0" dirty="0">
                <a:solidFill>
                  <a:srgbClr val="0070C0"/>
                </a:solidFill>
              </a:rPr>
              <a:t>) </a:t>
            </a:r>
            <a:r>
              <a:rPr lang="zh-CN" altLang="en-US" sz="1800" b="0" dirty="0">
                <a:solidFill>
                  <a:srgbClr val="0070C0"/>
                </a:solidFill>
              </a:rPr>
              <a:t>求最小</a:t>
            </a:r>
            <a:r>
              <a:rPr lang="en-US" altLang="zh-CN" sz="1800" b="0" dirty="0">
                <a:solidFill>
                  <a:srgbClr val="0070C0"/>
                </a:solidFill>
              </a:rPr>
              <a:t>/</a:t>
            </a:r>
            <a:r>
              <a:rPr lang="zh-CN" altLang="en-US" sz="1800" b="0" dirty="0">
                <a:solidFill>
                  <a:srgbClr val="0070C0"/>
                </a:solidFill>
              </a:rPr>
              <a:t>大值    </a:t>
            </a:r>
            <a:r>
              <a:rPr lang="en-US" altLang="zh-CN" sz="1800" b="0" dirty="0">
                <a:solidFill>
                  <a:srgbClr val="0070C0"/>
                </a:solidFill>
              </a:rPr>
              <a:t>abs(x)</a:t>
            </a:r>
            <a:r>
              <a:rPr lang="zh-CN" altLang="en-US" sz="1800" b="0" dirty="0">
                <a:solidFill>
                  <a:srgbClr val="0070C0"/>
                </a:solidFill>
              </a:rPr>
              <a:t>绝对值   </a:t>
            </a:r>
            <a:r>
              <a:rPr lang="en-US" altLang="zh-CN" sz="1800" b="0" dirty="0">
                <a:solidFill>
                  <a:srgbClr val="0070C0"/>
                </a:solidFill>
              </a:rPr>
              <a:t>sq(x)</a:t>
            </a:r>
            <a:r>
              <a:rPr lang="zh-CN" altLang="en-US" sz="1800" b="0" dirty="0">
                <a:solidFill>
                  <a:srgbClr val="0070C0"/>
                </a:solidFill>
              </a:rPr>
              <a:t>平方   </a:t>
            </a:r>
            <a:r>
              <a:rPr lang="en-US" altLang="zh-CN" sz="1800" b="0" dirty="0">
                <a:solidFill>
                  <a:srgbClr val="0070C0"/>
                </a:solidFill>
              </a:rPr>
              <a:t>sqrt</a:t>
            </a:r>
            <a:r>
              <a:rPr lang="zh-CN" altLang="en-US" sz="1800" b="0" dirty="0">
                <a:solidFill>
                  <a:srgbClr val="0070C0"/>
                </a:solidFill>
              </a:rPr>
              <a:t>（</a:t>
            </a:r>
            <a:r>
              <a:rPr lang="en-US" altLang="zh-CN" sz="1800" b="0" dirty="0">
                <a:solidFill>
                  <a:srgbClr val="0070C0"/>
                </a:solidFill>
              </a:rPr>
              <a:t>x</a:t>
            </a:r>
            <a:r>
              <a:rPr lang="zh-CN" altLang="en-US" sz="1800" b="0" dirty="0">
                <a:solidFill>
                  <a:srgbClr val="0070C0"/>
                </a:solidFill>
              </a:rPr>
              <a:t>）开根号</a:t>
            </a:r>
          </a:p>
        </p:txBody>
      </p:sp>
    </p:spTree>
    <p:extLst>
      <p:ext uri="{BB962C8B-B14F-4D97-AF65-F5344CB8AC3E}">
        <p14:creationId xmlns:p14="http://schemas.microsoft.com/office/powerpoint/2010/main" val="3246072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功能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8A69C1-657E-41C2-B6D0-28E669947109}"/>
              </a:ext>
            </a:extLst>
          </p:cNvPr>
          <p:cNvSpPr txBox="1"/>
          <p:nvPr/>
        </p:nvSpPr>
        <p:spPr>
          <a:xfrm>
            <a:off x="620589" y="2418700"/>
            <a:ext cx="4572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ea typeface="楷体_GB2312" pitchFamily="49" charset="-122"/>
              </a:rPr>
              <a:t>数字</a:t>
            </a:r>
            <a:r>
              <a:rPr lang="en-US" altLang="zh-CN" b="1" dirty="0">
                <a:ea typeface="楷体_GB2312" pitchFamily="49" charset="-122"/>
              </a:rPr>
              <a:t>I/O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29192A-3128-47C6-BCD8-48267693A84F}"/>
              </a:ext>
            </a:extLst>
          </p:cNvPr>
          <p:cNvSpPr txBox="1"/>
          <p:nvPr/>
        </p:nvSpPr>
        <p:spPr>
          <a:xfrm>
            <a:off x="1032060" y="3036157"/>
            <a:ext cx="7604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 err="1">
                <a:solidFill>
                  <a:srgbClr val="0070C0"/>
                </a:solidFill>
              </a:rPr>
              <a:t>pinMode</a:t>
            </a:r>
            <a:r>
              <a:rPr lang="en-US" altLang="zh-CN" sz="1800" b="0" dirty="0">
                <a:solidFill>
                  <a:srgbClr val="0070C0"/>
                </a:solidFill>
              </a:rPr>
              <a:t>(pin, mode):  pin</a:t>
            </a:r>
            <a:r>
              <a:rPr lang="zh-CN" altLang="en-US" sz="1800" b="0" dirty="0">
                <a:solidFill>
                  <a:srgbClr val="0070C0"/>
                </a:solidFill>
              </a:rPr>
              <a:t>表示</a:t>
            </a:r>
            <a:r>
              <a:rPr lang="en-US" altLang="zh-CN" sz="1800" b="0" dirty="0">
                <a:solidFill>
                  <a:srgbClr val="0070C0"/>
                </a:solidFill>
              </a:rPr>
              <a:t>0~13 </a:t>
            </a:r>
            <a:r>
              <a:rPr lang="zh-CN" altLang="en-US" sz="1800" b="0" dirty="0">
                <a:solidFill>
                  <a:srgbClr val="0070C0"/>
                </a:solidFill>
              </a:rPr>
              <a:t>数字端口， </a:t>
            </a:r>
            <a:r>
              <a:rPr lang="en-US" altLang="zh-CN" sz="1800" b="0" dirty="0">
                <a:solidFill>
                  <a:srgbClr val="0070C0"/>
                </a:solidFill>
              </a:rPr>
              <a:t>mode </a:t>
            </a:r>
            <a:r>
              <a:rPr lang="zh-CN" altLang="en-US" sz="1800" b="0" dirty="0">
                <a:solidFill>
                  <a:srgbClr val="0070C0"/>
                </a:solidFill>
              </a:rPr>
              <a:t>为 </a:t>
            </a:r>
            <a:r>
              <a:rPr lang="en-US" altLang="zh-CN" sz="1800" b="0" dirty="0">
                <a:solidFill>
                  <a:srgbClr val="0070C0"/>
                </a:solidFill>
              </a:rPr>
              <a:t>INPUT/OUTPUT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 err="1">
                <a:solidFill>
                  <a:srgbClr val="0070C0"/>
                </a:solidFill>
              </a:rPr>
              <a:t>digitalWrite</a:t>
            </a:r>
            <a:r>
              <a:rPr lang="en-US" altLang="zh-CN" sz="1800" b="0" dirty="0">
                <a:solidFill>
                  <a:srgbClr val="0070C0"/>
                </a:solidFill>
              </a:rPr>
              <a:t>(pin, value): pin</a:t>
            </a:r>
            <a:r>
              <a:rPr lang="zh-CN" altLang="en-US" sz="1800" b="0" dirty="0">
                <a:solidFill>
                  <a:srgbClr val="0070C0"/>
                </a:solidFill>
              </a:rPr>
              <a:t>表示</a:t>
            </a:r>
            <a:r>
              <a:rPr lang="en-US" altLang="zh-CN" sz="1800" b="0" dirty="0">
                <a:solidFill>
                  <a:srgbClr val="0070C0"/>
                </a:solidFill>
              </a:rPr>
              <a:t>0~13 </a:t>
            </a:r>
            <a:r>
              <a:rPr lang="zh-CN" altLang="en-US" sz="1800" b="0" dirty="0">
                <a:solidFill>
                  <a:srgbClr val="0070C0"/>
                </a:solidFill>
              </a:rPr>
              <a:t>数字端口， </a:t>
            </a:r>
            <a:r>
              <a:rPr lang="en-US" altLang="zh-CN" sz="1800" b="0" dirty="0">
                <a:solidFill>
                  <a:srgbClr val="0070C0"/>
                </a:solidFill>
              </a:rPr>
              <a:t>value </a:t>
            </a:r>
            <a:r>
              <a:rPr lang="zh-CN" altLang="en-US" sz="1800" b="0" dirty="0">
                <a:solidFill>
                  <a:srgbClr val="0070C0"/>
                </a:solidFill>
              </a:rPr>
              <a:t>为 </a:t>
            </a:r>
            <a:r>
              <a:rPr lang="en-US" altLang="zh-CN" sz="1800" b="0" dirty="0">
                <a:solidFill>
                  <a:srgbClr val="0070C0"/>
                </a:solidFill>
              </a:rPr>
              <a:t>HIGH/LOW</a:t>
            </a:r>
            <a:endParaRPr lang="zh-CN" altLang="en-US" sz="1800" b="0" dirty="0">
              <a:solidFill>
                <a:srgbClr val="0070C0"/>
              </a:solidFill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E6B5889-5377-4560-A144-027982549A81}"/>
              </a:ext>
            </a:extLst>
          </p:cNvPr>
          <p:cNvSpPr txBox="1"/>
          <p:nvPr/>
        </p:nvSpPr>
        <p:spPr>
          <a:xfrm>
            <a:off x="620589" y="4076819"/>
            <a:ext cx="4572000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ea typeface="楷体_GB2312" pitchFamily="49" charset="-122"/>
              </a:rPr>
              <a:t>模拟</a:t>
            </a:r>
            <a:r>
              <a:rPr lang="en-US" altLang="zh-CN" b="1" dirty="0">
                <a:ea typeface="楷体_GB2312" pitchFamily="49" charset="-122"/>
              </a:rPr>
              <a:t>I/O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5C775C-1387-46BF-A976-D31E5FCCC966}"/>
              </a:ext>
            </a:extLst>
          </p:cNvPr>
          <p:cNvSpPr txBox="1"/>
          <p:nvPr/>
        </p:nvSpPr>
        <p:spPr>
          <a:xfrm>
            <a:off x="1032060" y="4806341"/>
            <a:ext cx="76047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>
                <a:solidFill>
                  <a:srgbClr val="0070C0"/>
                </a:solidFill>
              </a:rPr>
              <a:t>Int </a:t>
            </a:r>
            <a:r>
              <a:rPr lang="en-US" altLang="zh-CN" sz="1800" b="0" dirty="0" err="1">
                <a:solidFill>
                  <a:srgbClr val="0070C0"/>
                </a:solidFill>
              </a:rPr>
              <a:t>analogRead</a:t>
            </a:r>
            <a:r>
              <a:rPr lang="en-US" altLang="zh-CN" sz="1800" b="0" dirty="0">
                <a:solidFill>
                  <a:srgbClr val="0070C0"/>
                </a:solidFill>
              </a:rPr>
              <a:t>(pin):  pin</a:t>
            </a:r>
            <a:r>
              <a:rPr lang="zh-CN" altLang="en-US" sz="1800" b="0" dirty="0">
                <a:solidFill>
                  <a:srgbClr val="0070C0"/>
                </a:solidFill>
              </a:rPr>
              <a:t>表示</a:t>
            </a:r>
            <a:r>
              <a:rPr lang="en-US" altLang="zh-CN" sz="1800" b="0" dirty="0">
                <a:solidFill>
                  <a:srgbClr val="0070C0"/>
                </a:solidFill>
              </a:rPr>
              <a:t>0~5,</a:t>
            </a:r>
            <a:r>
              <a:rPr lang="zh-CN" altLang="en-US" sz="1800" b="0" dirty="0">
                <a:solidFill>
                  <a:srgbClr val="0070C0"/>
                </a:solidFill>
              </a:rPr>
              <a:t>模拟</a:t>
            </a:r>
            <a:r>
              <a:rPr lang="en-US" altLang="zh-CN" sz="1800" b="0" dirty="0">
                <a:solidFill>
                  <a:srgbClr val="0070C0"/>
                </a:solidFill>
              </a:rPr>
              <a:t>I/O</a:t>
            </a:r>
            <a:r>
              <a:rPr lang="zh-CN" altLang="en-US" sz="1800" b="0" dirty="0">
                <a:solidFill>
                  <a:srgbClr val="0070C0"/>
                </a:solidFill>
              </a:rPr>
              <a:t>读函数</a:t>
            </a:r>
            <a:endParaRPr lang="en-US" altLang="zh-CN" sz="1800" b="0" dirty="0">
              <a:solidFill>
                <a:srgbClr val="0070C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altLang="zh-CN" sz="1800" b="0" dirty="0" err="1">
                <a:solidFill>
                  <a:srgbClr val="0070C0"/>
                </a:solidFill>
              </a:rPr>
              <a:t>analogWrite</a:t>
            </a:r>
            <a:r>
              <a:rPr lang="en-US" altLang="zh-CN" sz="1800" b="0" dirty="0">
                <a:solidFill>
                  <a:srgbClr val="0070C0"/>
                </a:solidFill>
              </a:rPr>
              <a:t>(pin, value): pin</a:t>
            </a:r>
            <a:r>
              <a:rPr lang="zh-CN" altLang="en-US" sz="1800" b="0" dirty="0">
                <a:solidFill>
                  <a:srgbClr val="0070C0"/>
                </a:solidFill>
              </a:rPr>
              <a:t>表示</a:t>
            </a:r>
            <a:r>
              <a:rPr lang="en-US" altLang="zh-CN" sz="1800" b="0" dirty="0">
                <a:solidFill>
                  <a:srgbClr val="0070C0"/>
                </a:solidFill>
              </a:rPr>
              <a:t>3,5,6,9,10,11</a:t>
            </a:r>
            <a:r>
              <a:rPr lang="zh-CN" altLang="en-US" sz="1800" b="0" dirty="0">
                <a:solidFill>
                  <a:srgbClr val="0070C0"/>
                </a:solidFill>
              </a:rPr>
              <a:t>模拟端口， </a:t>
            </a:r>
            <a:r>
              <a:rPr lang="en-US" altLang="zh-CN" sz="1800" b="0" dirty="0">
                <a:solidFill>
                  <a:srgbClr val="0070C0"/>
                </a:solidFill>
              </a:rPr>
              <a:t>value </a:t>
            </a:r>
            <a:r>
              <a:rPr lang="zh-CN" altLang="en-US" sz="1800" b="0" dirty="0">
                <a:solidFill>
                  <a:srgbClr val="0070C0"/>
                </a:solidFill>
              </a:rPr>
              <a:t>为 </a:t>
            </a:r>
            <a:r>
              <a:rPr lang="en-US" altLang="zh-CN" sz="1800" b="0" dirty="0">
                <a:solidFill>
                  <a:srgbClr val="0070C0"/>
                </a:solidFill>
              </a:rPr>
              <a:t>0~255</a:t>
            </a:r>
            <a:r>
              <a:rPr lang="zh-CN" altLang="en-US" sz="1800" b="0" dirty="0">
                <a:solidFill>
                  <a:srgbClr val="0070C0"/>
                </a:solidFill>
              </a:rPr>
              <a:t>，可以用来音乐播放 或者 电机调速</a:t>
            </a:r>
          </a:p>
        </p:txBody>
      </p:sp>
    </p:spTree>
    <p:extLst>
      <p:ext uri="{BB962C8B-B14F-4D97-AF65-F5344CB8AC3E}">
        <p14:creationId xmlns:p14="http://schemas.microsoft.com/office/powerpoint/2010/main" val="297556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例子程序 </a:t>
            </a:r>
            <a:r>
              <a:rPr lang="en-US" altLang="zh-CN" sz="2000" b="1" dirty="0">
                <a:ea typeface="楷体_GB2312" pitchFamily="49" charset="-122"/>
              </a:rPr>
              <a:t>Blink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831BF-3315-4ECE-9959-185454D2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2566435"/>
            <a:ext cx="6893169" cy="237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EE9487-6C91-4828-89B1-3683CA8B20E1}"/>
              </a:ext>
            </a:extLst>
          </p:cNvPr>
          <p:cNvSpPr/>
          <p:nvPr/>
        </p:nvSpPr>
        <p:spPr>
          <a:xfrm>
            <a:off x="524606" y="5043609"/>
            <a:ext cx="7948246" cy="144926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>
                <a:ea typeface="楷体_GB2312"/>
              </a:rPr>
              <a:t>整个程序代码分为两部分（函数）</a:t>
            </a:r>
          </a:p>
          <a:p>
            <a:pPr>
              <a:spcBef>
                <a:spcPts val="1000"/>
              </a:spcBef>
            </a:pPr>
            <a:r>
              <a:rPr lang="zh-CN" altLang="en-US" sz="1600" dirty="0">
                <a:ea typeface="楷体_GB2312"/>
              </a:rPr>
              <a:t>部分一：</a:t>
            </a:r>
            <a:r>
              <a:rPr lang="en-US" altLang="zh-CN" sz="1600" dirty="0">
                <a:ea typeface="楷体_GB2312"/>
              </a:rPr>
              <a:t>setup()</a:t>
            </a:r>
            <a:r>
              <a:rPr lang="zh-CN" altLang="en-US" sz="1600" dirty="0">
                <a:ea typeface="楷体_GB2312"/>
              </a:rPr>
              <a:t>函数：当主板上电时（或按下重置按键时），</a:t>
            </a:r>
            <a:r>
              <a:rPr lang="en-US" altLang="zh-CN" sz="1600" dirty="0">
                <a:ea typeface="楷体_GB2312"/>
              </a:rPr>
              <a:t>setup</a:t>
            </a:r>
            <a:r>
              <a:rPr lang="zh-CN" altLang="en-US" sz="1600" dirty="0">
                <a:ea typeface="楷体_GB2312"/>
              </a:rPr>
              <a:t>函数会执行一次</a:t>
            </a:r>
            <a:r>
              <a:rPr lang="en-US" altLang="zh-CN" sz="1600" dirty="0">
                <a:ea typeface="楷体_GB2312"/>
              </a:rPr>
              <a:t>(</a:t>
            </a:r>
            <a:r>
              <a:rPr lang="zh-CN" altLang="en-US" sz="1600" dirty="0">
                <a:solidFill>
                  <a:srgbClr val="0070C0"/>
                </a:solidFill>
                <a:ea typeface="楷体_GB2312"/>
              </a:rPr>
              <a:t>有且仅有一次</a:t>
            </a:r>
            <a:r>
              <a:rPr lang="en-US" altLang="zh-CN" sz="1600" dirty="0">
                <a:ea typeface="楷体_GB2312"/>
              </a:rPr>
              <a:t>)setup()</a:t>
            </a:r>
            <a:r>
              <a:rPr lang="zh-CN" altLang="en-US" sz="1600" dirty="0">
                <a:ea typeface="楷体_GB2312"/>
              </a:rPr>
              <a:t>函数中语句。</a:t>
            </a:r>
          </a:p>
          <a:p>
            <a:pPr>
              <a:spcBef>
                <a:spcPts val="1000"/>
              </a:spcBef>
            </a:pPr>
            <a:r>
              <a:rPr lang="zh-CN" altLang="en-US" sz="1600" dirty="0">
                <a:ea typeface="楷体_GB2312"/>
              </a:rPr>
              <a:t>部分二：</a:t>
            </a:r>
            <a:r>
              <a:rPr lang="en-US" altLang="zh-CN" sz="1600" dirty="0">
                <a:ea typeface="楷体_GB2312"/>
              </a:rPr>
              <a:t>loop()</a:t>
            </a:r>
            <a:r>
              <a:rPr lang="zh-CN" altLang="en-US" sz="1600" dirty="0">
                <a:ea typeface="楷体_GB2312"/>
              </a:rPr>
              <a:t>函数：执行完</a:t>
            </a:r>
            <a:r>
              <a:rPr lang="en-US" altLang="zh-CN" sz="1600" dirty="0">
                <a:ea typeface="楷体_GB2312"/>
              </a:rPr>
              <a:t>setup</a:t>
            </a:r>
            <a:r>
              <a:rPr lang="zh-CN" altLang="en-US" sz="1600" dirty="0">
                <a:ea typeface="楷体_GB2312"/>
              </a:rPr>
              <a:t>函数后，会不断重复执行</a:t>
            </a:r>
            <a:r>
              <a:rPr lang="en-US" altLang="zh-CN" sz="1600" dirty="0">
                <a:ea typeface="楷体_GB2312"/>
              </a:rPr>
              <a:t>loop()</a:t>
            </a:r>
            <a:r>
              <a:rPr lang="zh-CN" altLang="en-US" sz="1600" dirty="0">
                <a:ea typeface="楷体_GB2312"/>
              </a:rPr>
              <a:t>函数中语句</a:t>
            </a:r>
          </a:p>
        </p:txBody>
      </p:sp>
    </p:spTree>
    <p:extLst>
      <p:ext uri="{BB962C8B-B14F-4D97-AF65-F5344CB8AC3E}">
        <p14:creationId xmlns:p14="http://schemas.microsoft.com/office/powerpoint/2010/main" val="1837095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例子程序 </a:t>
            </a:r>
            <a:r>
              <a:rPr lang="en-US" altLang="zh-CN" sz="2000" b="1" dirty="0">
                <a:ea typeface="楷体_GB2312" pitchFamily="49" charset="-122"/>
              </a:rPr>
              <a:t>Blink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831BF-3315-4ECE-9959-185454D2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6" y="2566435"/>
            <a:ext cx="6893169" cy="2377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EEE9487-6C91-4828-89B1-3683CA8B20E1}"/>
              </a:ext>
            </a:extLst>
          </p:cNvPr>
          <p:cNvSpPr/>
          <p:nvPr/>
        </p:nvSpPr>
        <p:spPr>
          <a:xfrm>
            <a:off x="524606" y="5043609"/>
            <a:ext cx="7948246" cy="144926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ü"/>
            </a:pPr>
            <a:r>
              <a:rPr lang="zh-CN" altLang="en-US" sz="1600" dirty="0">
                <a:ea typeface="楷体_GB2312"/>
              </a:rPr>
              <a:t>整个程序代码分为两部分（函数）</a:t>
            </a:r>
          </a:p>
          <a:p>
            <a:pPr>
              <a:spcBef>
                <a:spcPts val="1000"/>
              </a:spcBef>
            </a:pPr>
            <a:r>
              <a:rPr lang="en-US" altLang="zh-CN" sz="1600" dirty="0">
                <a:ea typeface="楷体_GB2312"/>
              </a:rPr>
              <a:t>setup()</a:t>
            </a:r>
            <a:r>
              <a:rPr lang="zh-CN" altLang="en-US" sz="1600" dirty="0">
                <a:ea typeface="楷体_GB2312"/>
              </a:rPr>
              <a:t>函数：用来执行一些初始化设置的工作，初始化设置的工作只需要执行一次，就可以确定了。</a:t>
            </a:r>
          </a:p>
          <a:p>
            <a:pPr>
              <a:spcBef>
                <a:spcPts val="1000"/>
              </a:spcBef>
            </a:pPr>
            <a:r>
              <a:rPr lang="en-US" altLang="zh-CN" sz="1600" dirty="0">
                <a:ea typeface="楷体_GB2312"/>
              </a:rPr>
              <a:t>loop()</a:t>
            </a:r>
            <a:r>
              <a:rPr lang="zh-CN" altLang="en-US" sz="1600" dirty="0">
                <a:ea typeface="楷体_GB2312"/>
              </a:rPr>
              <a:t>函数：用来执行具体的功能</a:t>
            </a:r>
          </a:p>
        </p:txBody>
      </p:sp>
    </p:spTree>
    <p:extLst>
      <p:ext uri="{BB962C8B-B14F-4D97-AF65-F5344CB8AC3E}">
        <p14:creationId xmlns:p14="http://schemas.microsoft.com/office/powerpoint/2010/main" val="149853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相关仪器设备使用注意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面包板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0E9360E-A386-46AA-9996-D4BFED92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50" y="2780410"/>
            <a:ext cx="8254699" cy="3395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04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相关仪器设备使用注意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万用表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7780AB-77B3-48E8-AE8F-EC51BAC0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6" t="1037" r="21764" b="502"/>
          <a:stretch/>
        </p:blipFill>
        <p:spPr>
          <a:xfrm>
            <a:off x="852853" y="2547905"/>
            <a:ext cx="2417886" cy="40444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8291A7-2AD0-4253-81D7-5CB37B523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06" t="73787" r="25426" b="502"/>
          <a:stretch/>
        </p:blipFill>
        <p:spPr>
          <a:xfrm>
            <a:off x="3755776" y="2608787"/>
            <a:ext cx="4861181" cy="22929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6AD390E-7F49-4B2D-9539-59EECDB6B206}"/>
              </a:ext>
            </a:extLst>
          </p:cNvPr>
          <p:cNvSpPr/>
          <p:nvPr/>
        </p:nvSpPr>
        <p:spPr>
          <a:xfrm>
            <a:off x="5459952" y="3833446"/>
            <a:ext cx="1037563" cy="2206869"/>
          </a:xfrm>
          <a:custGeom>
            <a:avLst/>
            <a:gdLst>
              <a:gd name="connsiteX0" fmla="*/ 870510 w 1037563"/>
              <a:gd name="connsiteY0" fmla="*/ 0 h 2206869"/>
              <a:gd name="connsiteX1" fmla="*/ 791379 w 1037563"/>
              <a:gd name="connsiteY1" fmla="*/ 8792 h 2206869"/>
              <a:gd name="connsiteX2" fmla="*/ 703456 w 1037563"/>
              <a:gd name="connsiteY2" fmla="*/ 114300 h 2206869"/>
              <a:gd name="connsiteX3" fmla="*/ 677079 w 1037563"/>
              <a:gd name="connsiteY3" fmla="*/ 131885 h 2206869"/>
              <a:gd name="connsiteX4" fmla="*/ 659494 w 1037563"/>
              <a:gd name="connsiteY4" fmla="*/ 167054 h 2206869"/>
              <a:gd name="connsiteX5" fmla="*/ 606740 w 1037563"/>
              <a:gd name="connsiteY5" fmla="*/ 228600 h 2206869"/>
              <a:gd name="connsiteX6" fmla="*/ 589156 w 1037563"/>
              <a:gd name="connsiteY6" fmla="*/ 263769 h 2206869"/>
              <a:gd name="connsiteX7" fmla="*/ 571571 w 1037563"/>
              <a:gd name="connsiteY7" fmla="*/ 307731 h 2206869"/>
              <a:gd name="connsiteX8" fmla="*/ 553986 w 1037563"/>
              <a:gd name="connsiteY8" fmla="*/ 334108 h 2206869"/>
              <a:gd name="connsiteX9" fmla="*/ 545194 w 1037563"/>
              <a:gd name="connsiteY9" fmla="*/ 369277 h 2206869"/>
              <a:gd name="connsiteX10" fmla="*/ 536402 w 1037563"/>
              <a:gd name="connsiteY10" fmla="*/ 395654 h 2206869"/>
              <a:gd name="connsiteX11" fmla="*/ 527610 w 1037563"/>
              <a:gd name="connsiteY11" fmla="*/ 501162 h 2206869"/>
              <a:gd name="connsiteX12" fmla="*/ 545194 w 1037563"/>
              <a:gd name="connsiteY12" fmla="*/ 738554 h 2206869"/>
              <a:gd name="connsiteX13" fmla="*/ 562779 w 1037563"/>
              <a:gd name="connsiteY13" fmla="*/ 791308 h 2206869"/>
              <a:gd name="connsiteX14" fmla="*/ 589156 w 1037563"/>
              <a:gd name="connsiteY14" fmla="*/ 896816 h 2206869"/>
              <a:gd name="connsiteX15" fmla="*/ 597948 w 1037563"/>
              <a:gd name="connsiteY15" fmla="*/ 958362 h 2206869"/>
              <a:gd name="connsiteX16" fmla="*/ 615533 w 1037563"/>
              <a:gd name="connsiteY16" fmla="*/ 1011116 h 2206869"/>
              <a:gd name="connsiteX17" fmla="*/ 624325 w 1037563"/>
              <a:gd name="connsiteY17" fmla="*/ 1037492 h 2206869"/>
              <a:gd name="connsiteX18" fmla="*/ 633117 w 1037563"/>
              <a:gd name="connsiteY18" fmla="*/ 1063869 h 2206869"/>
              <a:gd name="connsiteX19" fmla="*/ 659494 w 1037563"/>
              <a:gd name="connsiteY19" fmla="*/ 1116623 h 2206869"/>
              <a:gd name="connsiteX20" fmla="*/ 685871 w 1037563"/>
              <a:gd name="connsiteY20" fmla="*/ 1186962 h 2206869"/>
              <a:gd name="connsiteX21" fmla="*/ 721040 w 1037563"/>
              <a:gd name="connsiteY21" fmla="*/ 1283677 h 2206869"/>
              <a:gd name="connsiteX22" fmla="*/ 738625 w 1037563"/>
              <a:gd name="connsiteY22" fmla="*/ 1310054 h 2206869"/>
              <a:gd name="connsiteX23" fmla="*/ 747417 w 1037563"/>
              <a:gd name="connsiteY23" fmla="*/ 1336431 h 2206869"/>
              <a:gd name="connsiteX24" fmla="*/ 800171 w 1037563"/>
              <a:gd name="connsiteY24" fmla="*/ 1433146 h 2206869"/>
              <a:gd name="connsiteX25" fmla="*/ 817756 w 1037563"/>
              <a:gd name="connsiteY25" fmla="*/ 1485900 h 2206869"/>
              <a:gd name="connsiteX26" fmla="*/ 852925 w 1037563"/>
              <a:gd name="connsiteY26" fmla="*/ 1547446 h 2206869"/>
              <a:gd name="connsiteX27" fmla="*/ 861717 w 1037563"/>
              <a:gd name="connsiteY27" fmla="*/ 1573823 h 2206869"/>
              <a:gd name="connsiteX28" fmla="*/ 888094 w 1037563"/>
              <a:gd name="connsiteY28" fmla="*/ 1600200 h 2206869"/>
              <a:gd name="connsiteX29" fmla="*/ 914471 w 1037563"/>
              <a:gd name="connsiteY29" fmla="*/ 1644162 h 2206869"/>
              <a:gd name="connsiteX30" fmla="*/ 940848 w 1037563"/>
              <a:gd name="connsiteY30" fmla="*/ 1679331 h 2206869"/>
              <a:gd name="connsiteX31" fmla="*/ 958433 w 1037563"/>
              <a:gd name="connsiteY31" fmla="*/ 1714500 h 2206869"/>
              <a:gd name="connsiteX32" fmla="*/ 984810 w 1037563"/>
              <a:gd name="connsiteY32" fmla="*/ 1740877 h 2206869"/>
              <a:gd name="connsiteX33" fmla="*/ 993602 w 1037563"/>
              <a:gd name="connsiteY33" fmla="*/ 1767254 h 2206869"/>
              <a:gd name="connsiteX34" fmla="*/ 1028771 w 1037563"/>
              <a:gd name="connsiteY34" fmla="*/ 1820008 h 2206869"/>
              <a:gd name="connsiteX35" fmla="*/ 1037563 w 1037563"/>
              <a:gd name="connsiteY35" fmla="*/ 1855177 h 2206869"/>
              <a:gd name="connsiteX36" fmla="*/ 1028771 w 1037563"/>
              <a:gd name="connsiteY36" fmla="*/ 1916723 h 2206869"/>
              <a:gd name="connsiteX37" fmla="*/ 958433 w 1037563"/>
              <a:gd name="connsiteY37" fmla="*/ 1995854 h 2206869"/>
              <a:gd name="connsiteX38" fmla="*/ 932056 w 1037563"/>
              <a:gd name="connsiteY38" fmla="*/ 2013439 h 2206869"/>
              <a:gd name="connsiteX39" fmla="*/ 905679 w 1037563"/>
              <a:gd name="connsiteY39" fmla="*/ 2039816 h 2206869"/>
              <a:gd name="connsiteX40" fmla="*/ 844133 w 1037563"/>
              <a:gd name="connsiteY40" fmla="*/ 2083777 h 2206869"/>
              <a:gd name="connsiteX41" fmla="*/ 817756 w 1037563"/>
              <a:gd name="connsiteY41" fmla="*/ 2092569 h 2206869"/>
              <a:gd name="connsiteX42" fmla="*/ 756210 w 1037563"/>
              <a:gd name="connsiteY42" fmla="*/ 2118946 h 2206869"/>
              <a:gd name="connsiteX43" fmla="*/ 685871 w 1037563"/>
              <a:gd name="connsiteY43" fmla="*/ 2145323 h 2206869"/>
              <a:gd name="connsiteX44" fmla="*/ 633117 w 1037563"/>
              <a:gd name="connsiteY44" fmla="*/ 2154116 h 2206869"/>
              <a:gd name="connsiteX45" fmla="*/ 571571 w 1037563"/>
              <a:gd name="connsiteY45" fmla="*/ 2171700 h 2206869"/>
              <a:gd name="connsiteX46" fmla="*/ 26448 w 1037563"/>
              <a:gd name="connsiteY46" fmla="*/ 2189285 h 2206869"/>
              <a:gd name="connsiteX47" fmla="*/ 71 w 1037563"/>
              <a:gd name="connsiteY47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37563" h="2206869">
                <a:moveTo>
                  <a:pt x="870510" y="0"/>
                </a:moveTo>
                <a:cubicBezTo>
                  <a:pt x="844133" y="2931"/>
                  <a:pt x="815428" y="-2431"/>
                  <a:pt x="791379" y="8792"/>
                </a:cubicBezTo>
                <a:cubicBezTo>
                  <a:pt x="664150" y="68165"/>
                  <a:pt x="803011" y="47929"/>
                  <a:pt x="703456" y="114300"/>
                </a:cubicBezTo>
                <a:lnTo>
                  <a:pt x="677079" y="131885"/>
                </a:lnTo>
                <a:cubicBezTo>
                  <a:pt x="671217" y="143608"/>
                  <a:pt x="666441" y="155940"/>
                  <a:pt x="659494" y="167054"/>
                </a:cubicBezTo>
                <a:cubicBezTo>
                  <a:pt x="640695" y="197132"/>
                  <a:pt x="630718" y="204622"/>
                  <a:pt x="606740" y="228600"/>
                </a:cubicBezTo>
                <a:cubicBezTo>
                  <a:pt x="600879" y="240323"/>
                  <a:pt x="594479" y="251792"/>
                  <a:pt x="589156" y="263769"/>
                </a:cubicBezTo>
                <a:cubicBezTo>
                  <a:pt x="582746" y="278192"/>
                  <a:pt x="578629" y="293614"/>
                  <a:pt x="571571" y="307731"/>
                </a:cubicBezTo>
                <a:cubicBezTo>
                  <a:pt x="566845" y="317183"/>
                  <a:pt x="559848" y="325316"/>
                  <a:pt x="553986" y="334108"/>
                </a:cubicBezTo>
                <a:cubicBezTo>
                  <a:pt x="551055" y="345831"/>
                  <a:pt x="548514" y="357658"/>
                  <a:pt x="545194" y="369277"/>
                </a:cubicBezTo>
                <a:cubicBezTo>
                  <a:pt x="542648" y="378188"/>
                  <a:pt x="537627" y="386467"/>
                  <a:pt x="536402" y="395654"/>
                </a:cubicBezTo>
                <a:cubicBezTo>
                  <a:pt x="531738" y="430636"/>
                  <a:pt x="530541" y="465993"/>
                  <a:pt x="527610" y="501162"/>
                </a:cubicBezTo>
                <a:cubicBezTo>
                  <a:pt x="533471" y="580293"/>
                  <a:pt x="535646" y="659783"/>
                  <a:pt x="545194" y="738554"/>
                </a:cubicBezTo>
                <a:cubicBezTo>
                  <a:pt x="547424" y="756955"/>
                  <a:pt x="558895" y="773184"/>
                  <a:pt x="562779" y="791308"/>
                </a:cubicBezTo>
                <a:cubicBezTo>
                  <a:pt x="586220" y="900698"/>
                  <a:pt x="553780" y="826064"/>
                  <a:pt x="589156" y="896816"/>
                </a:cubicBezTo>
                <a:cubicBezTo>
                  <a:pt x="592087" y="917331"/>
                  <a:pt x="593288" y="938169"/>
                  <a:pt x="597948" y="958362"/>
                </a:cubicBezTo>
                <a:cubicBezTo>
                  <a:pt x="602116" y="976423"/>
                  <a:pt x="609671" y="993531"/>
                  <a:pt x="615533" y="1011116"/>
                </a:cubicBezTo>
                <a:lnTo>
                  <a:pt x="624325" y="1037492"/>
                </a:lnTo>
                <a:cubicBezTo>
                  <a:pt x="627256" y="1046284"/>
                  <a:pt x="628972" y="1055580"/>
                  <a:pt x="633117" y="1063869"/>
                </a:cubicBezTo>
                <a:lnTo>
                  <a:pt x="659494" y="1116623"/>
                </a:lnTo>
                <a:cubicBezTo>
                  <a:pt x="678529" y="1192763"/>
                  <a:pt x="655220" y="1110336"/>
                  <a:pt x="685871" y="1186962"/>
                </a:cubicBezTo>
                <a:cubicBezTo>
                  <a:pt x="702281" y="1227987"/>
                  <a:pt x="701822" y="1245241"/>
                  <a:pt x="721040" y="1283677"/>
                </a:cubicBezTo>
                <a:cubicBezTo>
                  <a:pt x="725766" y="1293129"/>
                  <a:pt x="732763" y="1301262"/>
                  <a:pt x="738625" y="1310054"/>
                </a:cubicBezTo>
                <a:cubicBezTo>
                  <a:pt x="741556" y="1318846"/>
                  <a:pt x="743582" y="1327994"/>
                  <a:pt x="747417" y="1336431"/>
                </a:cubicBezTo>
                <a:cubicBezTo>
                  <a:pt x="775913" y="1399123"/>
                  <a:pt x="772640" y="1391851"/>
                  <a:pt x="800171" y="1433146"/>
                </a:cubicBezTo>
                <a:cubicBezTo>
                  <a:pt x="806033" y="1450731"/>
                  <a:pt x="807474" y="1470477"/>
                  <a:pt x="817756" y="1485900"/>
                </a:cubicBezTo>
                <a:cubicBezTo>
                  <a:pt x="835414" y="1512387"/>
                  <a:pt x="839540" y="1516216"/>
                  <a:pt x="852925" y="1547446"/>
                </a:cubicBezTo>
                <a:cubicBezTo>
                  <a:pt x="856576" y="1555965"/>
                  <a:pt x="856576" y="1566112"/>
                  <a:pt x="861717" y="1573823"/>
                </a:cubicBezTo>
                <a:cubicBezTo>
                  <a:pt x="868614" y="1584169"/>
                  <a:pt x="880633" y="1590253"/>
                  <a:pt x="888094" y="1600200"/>
                </a:cubicBezTo>
                <a:cubicBezTo>
                  <a:pt x="898348" y="1613871"/>
                  <a:pt x="904992" y="1629943"/>
                  <a:pt x="914471" y="1644162"/>
                </a:cubicBezTo>
                <a:cubicBezTo>
                  <a:pt x="922599" y="1656355"/>
                  <a:pt x="933081" y="1666905"/>
                  <a:pt x="940848" y="1679331"/>
                </a:cubicBezTo>
                <a:cubicBezTo>
                  <a:pt x="947795" y="1690445"/>
                  <a:pt x="950815" y="1703835"/>
                  <a:pt x="958433" y="1714500"/>
                </a:cubicBezTo>
                <a:cubicBezTo>
                  <a:pt x="965660" y="1724618"/>
                  <a:pt x="976018" y="1732085"/>
                  <a:pt x="984810" y="1740877"/>
                </a:cubicBezTo>
                <a:cubicBezTo>
                  <a:pt x="987741" y="1749669"/>
                  <a:pt x="989101" y="1759152"/>
                  <a:pt x="993602" y="1767254"/>
                </a:cubicBezTo>
                <a:cubicBezTo>
                  <a:pt x="1003865" y="1785729"/>
                  <a:pt x="1028771" y="1820008"/>
                  <a:pt x="1028771" y="1820008"/>
                </a:cubicBezTo>
                <a:cubicBezTo>
                  <a:pt x="1031702" y="1831731"/>
                  <a:pt x="1037563" y="1843093"/>
                  <a:pt x="1037563" y="1855177"/>
                </a:cubicBezTo>
                <a:cubicBezTo>
                  <a:pt x="1037563" y="1875901"/>
                  <a:pt x="1036210" y="1897381"/>
                  <a:pt x="1028771" y="1916723"/>
                </a:cubicBezTo>
                <a:cubicBezTo>
                  <a:pt x="1012153" y="1959931"/>
                  <a:pt x="992011" y="1971870"/>
                  <a:pt x="958433" y="1995854"/>
                </a:cubicBezTo>
                <a:cubicBezTo>
                  <a:pt x="949834" y="2001996"/>
                  <a:pt x="940174" y="2006674"/>
                  <a:pt x="932056" y="2013439"/>
                </a:cubicBezTo>
                <a:cubicBezTo>
                  <a:pt x="922504" y="2021399"/>
                  <a:pt x="915120" y="2031724"/>
                  <a:pt x="905679" y="2039816"/>
                </a:cubicBezTo>
                <a:cubicBezTo>
                  <a:pt x="900107" y="2044592"/>
                  <a:pt x="855263" y="2078212"/>
                  <a:pt x="844133" y="2083777"/>
                </a:cubicBezTo>
                <a:cubicBezTo>
                  <a:pt x="835844" y="2087922"/>
                  <a:pt x="826548" y="2089638"/>
                  <a:pt x="817756" y="2092569"/>
                </a:cubicBezTo>
                <a:cubicBezTo>
                  <a:pt x="771394" y="2123477"/>
                  <a:pt x="812986" y="2100021"/>
                  <a:pt x="756210" y="2118946"/>
                </a:cubicBezTo>
                <a:cubicBezTo>
                  <a:pt x="742509" y="2123513"/>
                  <a:pt x="704398" y="2141206"/>
                  <a:pt x="685871" y="2145323"/>
                </a:cubicBezTo>
                <a:cubicBezTo>
                  <a:pt x="668468" y="2149190"/>
                  <a:pt x="650520" y="2150249"/>
                  <a:pt x="633117" y="2154116"/>
                </a:cubicBezTo>
                <a:cubicBezTo>
                  <a:pt x="570413" y="2168050"/>
                  <a:pt x="648148" y="2158937"/>
                  <a:pt x="571571" y="2171700"/>
                </a:cubicBezTo>
                <a:cubicBezTo>
                  <a:pt x="408125" y="2198940"/>
                  <a:pt x="96395" y="2187990"/>
                  <a:pt x="26448" y="2189285"/>
                </a:cubicBezTo>
                <a:cubicBezTo>
                  <a:pt x="-2709" y="2199004"/>
                  <a:pt x="71" y="2188809"/>
                  <a:pt x="71" y="2206869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CCCAF03A-3D23-4509-8CBE-34FBABCEC799}"/>
              </a:ext>
            </a:extLst>
          </p:cNvPr>
          <p:cNvSpPr/>
          <p:nvPr/>
        </p:nvSpPr>
        <p:spPr>
          <a:xfrm>
            <a:off x="6778869" y="3754315"/>
            <a:ext cx="527539" cy="2664735"/>
          </a:xfrm>
          <a:custGeom>
            <a:avLst/>
            <a:gdLst>
              <a:gd name="connsiteX0" fmla="*/ 518746 w 527539"/>
              <a:gd name="connsiteY0" fmla="*/ 0 h 2664735"/>
              <a:gd name="connsiteX1" fmla="*/ 474785 w 527539"/>
              <a:gd name="connsiteY1" fmla="*/ 26377 h 2664735"/>
              <a:gd name="connsiteX2" fmla="*/ 439616 w 527539"/>
              <a:gd name="connsiteY2" fmla="*/ 87923 h 2664735"/>
              <a:gd name="connsiteX3" fmla="*/ 422031 w 527539"/>
              <a:gd name="connsiteY3" fmla="*/ 158262 h 2664735"/>
              <a:gd name="connsiteX4" fmla="*/ 404446 w 527539"/>
              <a:gd name="connsiteY4" fmla="*/ 193431 h 2664735"/>
              <a:gd name="connsiteX5" fmla="*/ 386862 w 527539"/>
              <a:gd name="connsiteY5" fmla="*/ 272562 h 2664735"/>
              <a:gd name="connsiteX6" fmla="*/ 378069 w 527539"/>
              <a:gd name="connsiteY6" fmla="*/ 307731 h 2664735"/>
              <a:gd name="connsiteX7" fmla="*/ 351693 w 527539"/>
              <a:gd name="connsiteY7" fmla="*/ 386862 h 2664735"/>
              <a:gd name="connsiteX8" fmla="*/ 334108 w 527539"/>
              <a:gd name="connsiteY8" fmla="*/ 483577 h 2664735"/>
              <a:gd name="connsiteX9" fmla="*/ 325316 w 527539"/>
              <a:gd name="connsiteY9" fmla="*/ 553916 h 2664735"/>
              <a:gd name="connsiteX10" fmla="*/ 342900 w 527539"/>
              <a:gd name="connsiteY10" fmla="*/ 870439 h 2664735"/>
              <a:gd name="connsiteX11" fmla="*/ 360485 w 527539"/>
              <a:gd name="connsiteY11" fmla="*/ 940777 h 2664735"/>
              <a:gd name="connsiteX12" fmla="*/ 369277 w 527539"/>
              <a:gd name="connsiteY12" fmla="*/ 975947 h 2664735"/>
              <a:gd name="connsiteX13" fmla="*/ 386862 w 527539"/>
              <a:gd name="connsiteY13" fmla="*/ 1028700 h 2664735"/>
              <a:gd name="connsiteX14" fmla="*/ 404446 w 527539"/>
              <a:gd name="connsiteY14" fmla="*/ 1116623 h 2664735"/>
              <a:gd name="connsiteX15" fmla="*/ 422031 w 527539"/>
              <a:gd name="connsiteY15" fmla="*/ 1143000 h 2664735"/>
              <a:gd name="connsiteX16" fmla="*/ 430823 w 527539"/>
              <a:gd name="connsiteY16" fmla="*/ 1169377 h 2664735"/>
              <a:gd name="connsiteX17" fmla="*/ 448408 w 527539"/>
              <a:gd name="connsiteY17" fmla="*/ 1248508 h 2664735"/>
              <a:gd name="connsiteX18" fmla="*/ 457200 w 527539"/>
              <a:gd name="connsiteY18" fmla="*/ 1274885 h 2664735"/>
              <a:gd name="connsiteX19" fmla="*/ 474785 w 527539"/>
              <a:gd name="connsiteY19" fmla="*/ 1345223 h 2664735"/>
              <a:gd name="connsiteX20" fmla="*/ 501162 w 527539"/>
              <a:gd name="connsiteY20" fmla="*/ 1424354 h 2664735"/>
              <a:gd name="connsiteX21" fmla="*/ 509954 w 527539"/>
              <a:gd name="connsiteY21" fmla="*/ 1450731 h 2664735"/>
              <a:gd name="connsiteX22" fmla="*/ 527539 w 527539"/>
              <a:gd name="connsiteY22" fmla="*/ 1512277 h 2664735"/>
              <a:gd name="connsiteX23" fmla="*/ 518746 w 527539"/>
              <a:gd name="connsiteY23" fmla="*/ 1714500 h 2664735"/>
              <a:gd name="connsiteX24" fmla="*/ 501162 w 527539"/>
              <a:gd name="connsiteY24" fmla="*/ 1740877 h 2664735"/>
              <a:gd name="connsiteX25" fmla="*/ 492369 w 527539"/>
              <a:gd name="connsiteY25" fmla="*/ 1767254 h 2664735"/>
              <a:gd name="connsiteX26" fmla="*/ 465993 w 527539"/>
              <a:gd name="connsiteY26" fmla="*/ 1784839 h 2664735"/>
              <a:gd name="connsiteX27" fmla="*/ 422031 w 527539"/>
              <a:gd name="connsiteY27" fmla="*/ 1863970 h 2664735"/>
              <a:gd name="connsiteX28" fmla="*/ 395654 w 527539"/>
              <a:gd name="connsiteY28" fmla="*/ 1890347 h 2664735"/>
              <a:gd name="connsiteX29" fmla="*/ 378069 w 527539"/>
              <a:gd name="connsiteY29" fmla="*/ 1916723 h 2664735"/>
              <a:gd name="connsiteX30" fmla="*/ 334108 w 527539"/>
              <a:gd name="connsiteY30" fmla="*/ 1969477 h 2664735"/>
              <a:gd name="connsiteX31" fmla="*/ 325316 w 527539"/>
              <a:gd name="connsiteY31" fmla="*/ 1995854 h 2664735"/>
              <a:gd name="connsiteX32" fmla="*/ 342900 w 527539"/>
              <a:gd name="connsiteY32" fmla="*/ 2127739 h 2664735"/>
              <a:gd name="connsiteX33" fmla="*/ 360485 w 527539"/>
              <a:gd name="connsiteY33" fmla="*/ 2162908 h 2664735"/>
              <a:gd name="connsiteX34" fmla="*/ 386862 w 527539"/>
              <a:gd name="connsiteY34" fmla="*/ 2189285 h 2664735"/>
              <a:gd name="connsiteX35" fmla="*/ 422031 w 527539"/>
              <a:gd name="connsiteY35" fmla="*/ 2242039 h 2664735"/>
              <a:gd name="connsiteX36" fmla="*/ 439616 w 527539"/>
              <a:gd name="connsiteY36" fmla="*/ 2268416 h 2664735"/>
              <a:gd name="connsiteX37" fmla="*/ 465993 w 527539"/>
              <a:gd name="connsiteY37" fmla="*/ 2294793 h 2664735"/>
              <a:gd name="connsiteX38" fmla="*/ 483577 w 527539"/>
              <a:gd name="connsiteY38" fmla="*/ 2347547 h 2664735"/>
              <a:gd name="connsiteX39" fmla="*/ 492369 w 527539"/>
              <a:gd name="connsiteY39" fmla="*/ 2373923 h 2664735"/>
              <a:gd name="connsiteX40" fmla="*/ 465993 w 527539"/>
              <a:gd name="connsiteY40" fmla="*/ 2453054 h 2664735"/>
              <a:gd name="connsiteX41" fmla="*/ 439616 w 527539"/>
              <a:gd name="connsiteY41" fmla="*/ 2470639 h 2664735"/>
              <a:gd name="connsiteX42" fmla="*/ 422031 w 527539"/>
              <a:gd name="connsiteY42" fmla="*/ 2497016 h 2664735"/>
              <a:gd name="connsiteX43" fmla="*/ 395654 w 527539"/>
              <a:gd name="connsiteY43" fmla="*/ 2505808 h 2664735"/>
              <a:gd name="connsiteX44" fmla="*/ 360485 w 527539"/>
              <a:gd name="connsiteY44" fmla="*/ 2540977 h 2664735"/>
              <a:gd name="connsiteX45" fmla="*/ 316523 w 527539"/>
              <a:gd name="connsiteY45" fmla="*/ 2576147 h 2664735"/>
              <a:gd name="connsiteX46" fmla="*/ 290146 w 527539"/>
              <a:gd name="connsiteY46" fmla="*/ 2602523 h 2664735"/>
              <a:gd name="connsiteX47" fmla="*/ 237393 w 527539"/>
              <a:gd name="connsiteY47" fmla="*/ 2637693 h 2664735"/>
              <a:gd name="connsiteX48" fmla="*/ 87923 w 527539"/>
              <a:gd name="connsiteY48" fmla="*/ 2655277 h 2664735"/>
              <a:gd name="connsiteX49" fmla="*/ 0 w 527539"/>
              <a:gd name="connsiteY49" fmla="*/ 2664070 h 2664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7539" h="2664735">
                <a:moveTo>
                  <a:pt x="518746" y="0"/>
                </a:moveTo>
                <a:cubicBezTo>
                  <a:pt x="504092" y="8792"/>
                  <a:pt x="487760" y="15256"/>
                  <a:pt x="474785" y="26377"/>
                </a:cubicBezTo>
                <a:cubicBezTo>
                  <a:pt x="463909" y="35699"/>
                  <a:pt x="444586" y="77982"/>
                  <a:pt x="439616" y="87923"/>
                </a:cubicBezTo>
                <a:cubicBezTo>
                  <a:pt x="434456" y="113720"/>
                  <a:pt x="432168" y="134609"/>
                  <a:pt x="422031" y="158262"/>
                </a:cubicBezTo>
                <a:cubicBezTo>
                  <a:pt x="416868" y="170309"/>
                  <a:pt x="410308" y="181708"/>
                  <a:pt x="404446" y="193431"/>
                </a:cubicBezTo>
                <a:cubicBezTo>
                  <a:pt x="398585" y="219808"/>
                  <a:pt x="392938" y="246234"/>
                  <a:pt x="386862" y="272562"/>
                </a:cubicBezTo>
                <a:cubicBezTo>
                  <a:pt x="384145" y="284336"/>
                  <a:pt x="381623" y="296182"/>
                  <a:pt x="378069" y="307731"/>
                </a:cubicBezTo>
                <a:cubicBezTo>
                  <a:pt x="369892" y="334305"/>
                  <a:pt x="357146" y="359598"/>
                  <a:pt x="351693" y="386862"/>
                </a:cubicBezTo>
                <a:cubicBezTo>
                  <a:pt x="344117" y="424740"/>
                  <a:pt x="339734" y="444193"/>
                  <a:pt x="334108" y="483577"/>
                </a:cubicBezTo>
                <a:cubicBezTo>
                  <a:pt x="330767" y="506968"/>
                  <a:pt x="328247" y="530470"/>
                  <a:pt x="325316" y="553916"/>
                </a:cubicBezTo>
                <a:cubicBezTo>
                  <a:pt x="330349" y="694849"/>
                  <a:pt x="325248" y="755702"/>
                  <a:pt x="342900" y="870439"/>
                </a:cubicBezTo>
                <a:cubicBezTo>
                  <a:pt x="351837" y="928530"/>
                  <a:pt x="348005" y="897096"/>
                  <a:pt x="360485" y="940777"/>
                </a:cubicBezTo>
                <a:cubicBezTo>
                  <a:pt x="363805" y="952396"/>
                  <a:pt x="365805" y="964373"/>
                  <a:pt x="369277" y="975947"/>
                </a:cubicBezTo>
                <a:cubicBezTo>
                  <a:pt x="374603" y="993701"/>
                  <a:pt x="386862" y="1028700"/>
                  <a:pt x="386862" y="1028700"/>
                </a:cubicBezTo>
                <a:cubicBezTo>
                  <a:pt x="388845" y="1040599"/>
                  <a:pt x="397292" y="1099931"/>
                  <a:pt x="404446" y="1116623"/>
                </a:cubicBezTo>
                <a:cubicBezTo>
                  <a:pt x="408609" y="1126336"/>
                  <a:pt x="416169" y="1134208"/>
                  <a:pt x="422031" y="1143000"/>
                </a:cubicBezTo>
                <a:cubicBezTo>
                  <a:pt x="424962" y="1151792"/>
                  <a:pt x="428575" y="1160386"/>
                  <a:pt x="430823" y="1169377"/>
                </a:cubicBezTo>
                <a:cubicBezTo>
                  <a:pt x="448952" y="1241893"/>
                  <a:pt x="430359" y="1185333"/>
                  <a:pt x="448408" y="1248508"/>
                </a:cubicBezTo>
                <a:cubicBezTo>
                  <a:pt x="450954" y="1257419"/>
                  <a:pt x="454761" y="1265944"/>
                  <a:pt x="457200" y="1274885"/>
                </a:cubicBezTo>
                <a:cubicBezTo>
                  <a:pt x="463559" y="1298201"/>
                  <a:pt x="467143" y="1322295"/>
                  <a:pt x="474785" y="1345223"/>
                </a:cubicBezTo>
                <a:lnTo>
                  <a:pt x="501162" y="1424354"/>
                </a:lnTo>
                <a:cubicBezTo>
                  <a:pt x="504093" y="1433146"/>
                  <a:pt x="507706" y="1441740"/>
                  <a:pt x="509954" y="1450731"/>
                </a:cubicBezTo>
                <a:cubicBezTo>
                  <a:pt x="520994" y="1494891"/>
                  <a:pt x="514925" y="1474436"/>
                  <a:pt x="527539" y="1512277"/>
                </a:cubicBezTo>
                <a:cubicBezTo>
                  <a:pt x="524608" y="1579685"/>
                  <a:pt x="526480" y="1647473"/>
                  <a:pt x="518746" y="1714500"/>
                </a:cubicBezTo>
                <a:cubicBezTo>
                  <a:pt x="517535" y="1724997"/>
                  <a:pt x="505888" y="1731426"/>
                  <a:pt x="501162" y="1740877"/>
                </a:cubicBezTo>
                <a:cubicBezTo>
                  <a:pt x="497017" y="1749167"/>
                  <a:pt x="498159" y="1760017"/>
                  <a:pt x="492369" y="1767254"/>
                </a:cubicBezTo>
                <a:cubicBezTo>
                  <a:pt x="485768" y="1775505"/>
                  <a:pt x="474785" y="1778977"/>
                  <a:pt x="465993" y="1784839"/>
                </a:cubicBezTo>
                <a:cubicBezTo>
                  <a:pt x="454936" y="1818007"/>
                  <a:pt x="452262" y="1833739"/>
                  <a:pt x="422031" y="1863970"/>
                </a:cubicBezTo>
                <a:cubicBezTo>
                  <a:pt x="413239" y="1872762"/>
                  <a:pt x="403614" y="1880795"/>
                  <a:pt x="395654" y="1890347"/>
                </a:cubicBezTo>
                <a:cubicBezTo>
                  <a:pt x="388889" y="1898465"/>
                  <a:pt x="384834" y="1908605"/>
                  <a:pt x="378069" y="1916723"/>
                </a:cubicBezTo>
                <a:cubicBezTo>
                  <a:pt x="321659" y="1984415"/>
                  <a:pt x="377765" y="1903993"/>
                  <a:pt x="334108" y="1969477"/>
                </a:cubicBezTo>
                <a:cubicBezTo>
                  <a:pt x="331177" y="1978269"/>
                  <a:pt x="325316" y="1986586"/>
                  <a:pt x="325316" y="1995854"/>
                </a:cubicBezTo>
                <a:cubicBezTo>
                  <a:pt x="325316" y="2037629"/>
                  <a:pt x="325459" y="2087044"/>
                  <a:pt x="342900" y="2127739"/>
                </a:cubicBezTo>
                <a:cubicBezTo>
                  <a:pt x="348063" y="2139786"/>
                  <a:pt x="352867" y="2152243"/>
                  <a:pt x="360485" y="2162908"/>
                </a:cubicBezTo>
                <a:cubicBezTo>
                  <a:pt x="367712" y="2173026"/>
                  <a:pt x="379228" y="2179470"/>
                  <a:pt x="386862" y="2189285"/>
                </a:cubicBezTo>
                <a:cubicBezTo>
                  <a:pt x="399837" y="2205967"/>
                  <a:pt x="410308" y="2224454"/>
                  <a:pt x="422031" y="2242039"/>
                </a:cubicBezTo>
                <a:cubicBezTo>
                  <a:pt x="427893" y="2250831"/>
                  <a:pt x="432144" y="2260944"/>
                  <a:pt x="439616" y="2268416"/>
                </a:cubicBezTo>
                <a:lnTo>
                  <a:pt x="465993" y="2294793"/>
                </a:lnTo>
                <a:lnTo>
                  <a:pt x="483577" y="2347547"/>
                </a:lnTo>
                <a:lnTo>
                  <a:pt x="492369" y="2373923"/>
                </a:lnTo>
                <a:cubicBezTo>
                  <a:pt x="486475" y="2409290"/>
                  <a:pt x="490718" y="2428328"/>
                  <a:pt x="465993" y="2453054"/>
                </a:cubicBezTo>
                <a:cubicBezTo>
                  <a:pt x="458521" y="2460526"/>
                  <a:pt x="448408" y="2464777"/>
                  <a:pt x="439616" y="2470639"/>
                </a:cubicBezTo>
                <a:cubicBezTo>
                  <a:pt x="433754" y="2479431"/>
                  <a:pt x="430283" y="2490415"/>
                  <a:pt x="422031" y="2497016"/>
                </a:cubicBezTo>
                <a:cubicBezTo>
                  <a:pt x="414794" y="2502806"/>
                  <a:pt x="402207" y="2499255"/>
                  <a:pt x="395654" y="2505808"/>
                </a:cubicBezTo>
                <a:cubicBezTo>
                  <a:pt x="348762" y="2552700"/>
                  <a:pt x="430824" y="2517532"/>
                  <a:pt x="360485" y="2540977"/>
                </a:cubicBezTo>
                <a:cubicBezTo>
                  <a:pt x="321158" y="2599966"/>
                  <a:pt x="367485" y="2542173"/>
                  <a:pt x="316523" y="2576147"/>
                </a:cubicBezTo>
                <a:cubicBezTo>
                  <a:pt x="306177" y="2583044"/>
                  <a:pt x="299961" y="2594889"/>
                  <a:pt x="290146" y="2602523"/>
                </a:cubicBezTo>
                <a:cubicBezTo>
                  <a:pt x="273464" y="2615498"/>
                  <a:pt x="258117" y="2633548"/>
                  <a:pt x="237393" y="2637693"/>
                </a:cubicBezTo>
                <a:cubicBezTo>
                  <a:pt x="158825" y="2653406"/>
                  <a:pt x="208324" y="2645244"/>
                  <a:pt x="87923" y="2655277"/>
                </a:cubicBezTo>
                <a:cubicBezTo>
                  <a:pt x="35694" y="2668335"/>
                  <a:pt x="64838" y="2664070"/>
                  <a:pt x="0" y="266407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0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相关仪器设备使用注意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示波器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1A4A16-0BAF-4243-B95C-3BF29127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16" y="2563513"/>
            <a:ext cx="4945809" cy="3459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FEC6B636-C51E-4CA5-9330-97BF0DEB6C35}"/>
              </a:ext>
            </a:extLst>
          </p:cNvPr>
          <p:cNvSpPr txBox="1">
            <a:spLocks noChangeArrowheads="1"/>
          </p:cNvSpPr>
          <p:nvPr/>
        </p:nvSpPr>
        <p:spPr>
          <a:xfrm>
            <a:off x="5956130" y="2681922"/>
            <a:ext cx="2792215" cy="3260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宋体" pitchFamily="2" charset="-122"/>
                <a:ea typeface="楷体_GB2312" pitchFamily="49" charset="-122"/>
              </a:rPr>
              <a:t>快速入门</a:t>
            </a:r>
            <a:endParaRPr lang="en-US" altLang="zh-CN" sz="1600" dirty="0">
              <a:latin typeface="宋体" pitchFamily="2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宋体" pitchFamily="2" charset="-122"/>
                <a:ea typeface="楷体_GB2312" pitchFamily="49" charset="-122"/>
              </a:rPr>
              <a:t>前面板控制功能</a:t>
            </a:r>
            <a:endParaRPr lang="en-US" altLang="zh-CN" sz="1600" dirty="0">
              <a:latin typeface="宋体" pitchFamily="2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宋体" pitchFamily="2" charset="-122"/>
                <a:ea typeface="楷体_GB2312" pitchFamily="49" charset="-122"/>
              </a:rPr>
              <a:t>垂直设置</a:t>
            </a:r>
            <a:endParaRPr lang="en-US" altLang="zh-CN" sz="1600" dirty="0">
              <a:latin typeface="宋体" pitchFamily="2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宋体" pitchFamily="2" charset="-122"/>
                <a:ea typeface="楷体_GB2312" pitchFamily="49" charset="-122"/>
              </a:rPr>
              <a:t>水平和采样设置</a:t>
            </a:r>
            <a:endParaRPr lang="en-US" altLang="zh-CN" sz="1600" dirty="0">
              <a:latin typeface="宋体" pitchFamily="2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latin typeface="宋体" pitchFamily="2" charset="-122"/>
                <a:ea typeface="楷体_GB2312" pitchFamily="49" charset="-122"/>
              </a:rPr>
              <a:t>参数测量</a:t>
            </a:r>
            <a:endParaRPr lang="en-US" altLang="zh-CN" sz="1600" dirty="0">
              <a:latin typeface="宋体" pitchFamily="2" charset="-122"/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400" dirty="0">
              <a:latin typeface="宋体" pitchFamily="2" charset="-122"/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424970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的基本功能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双色</a:t>
            </a:r>
            <a:r>
              <a:rPr lang="en-US" altLang="zh-CN" sz="2000" b="1" dirty="0">
                <a:ea typeface="楷体_GB2312" pitchFamily="49" charset="-122"/>
              </a:rPr>
              <a:t>LED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ED65D7-5986-453B-8147-4ED87445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" b="1505"/>
          <a:stretch/>
        </p:blipFill>
        <p:spPr>
          <a:xfrm>
            <a:off x="1889521" y="2558562"/>
            <a:ext cx="5804645" cy="3934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267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的基本功能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RGB-LED</a:t>
            </a: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5CC021-EBAC-4AE5-A691-A0AF4C8C5B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" b="5561"/>
          <a:stretch/>
        </p:blipFill>
        <p:spPr>
          <a:xfrm>
            <a:off x="909949" y="2499360"/>
            <a:ext cx="7324102" cy="3993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8792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4 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的基本功能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25572304-0E01-4329-BF58-168CB3D644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AE9879-942A-46AE-BDB6-8AFFC2D0000F}"/>
              </a:ext>
            </a:extLst>
          </p:cNvPr>
          <p:cNvSpPr txBox="1"/>
          <p:nvPr/>
        </p:nvSpPr>
        <p:spPr>
          <a:xfrm>
            <a:off x="249114" y="1957419"/>
            <a:ext cx="8153400" cy="50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I2C LCD1602</a:t>
            </a:r>
            <a:r>
              <a:rPr lang="zh-CN" altLang="en-US" sz="2000" b="1" dirty="0">
                <a:ea typeface="楷体_GB2312" pitchFamily="49" charset="-122"/>
              </a:rPr>
              <a:t>液晶显示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4" name="AutoShape 2">
            <a:extLst>
              <a:ext uri="{FF2B5EF4-FFF2-40B4-BE49-F238E27FC236}">
                <a16:creationId xmlns:a16="http://schemas.microsoft.com/office/drawing/2014/main" id="{FA3DAD6F-C917-421B-B02E-D7FF72C223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5046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4DAE13-6E4D-4498-96D0-DFCBF28AA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" b="4379"/>
          <a:stretch/>
        </p:blipFill>
        <p:spPr>
          <a:xfrm>
            <a:off x="3063060" y="2857500"/>
            <a:ext cx="5919746" cy="3545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8B639294-B1DF-4C1B-97EC-6867E4609667}"/>
              </a:ext>
            </a:extLst>
          </p:cNvPr>
          <p:cNvSpPr txBox="1">
            <a:spLocks noChangeArrowheads="1"/>
          </p:cNvSpPr>
          <p:nvPr/>
        </p:nvSpPr>
        <p:spPr>
          <a:xfrm>
            <a:off x="567714" y="2703533"/>
            <a:ext cx="3212978" cy="1146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ea typeface="楷体_GB2312" pitchFamily="49" charset="-122"/>
              </a:rPr>
              <a:t>I2C</a:t>
            </a:r>
            <a:r>
              <a:rPr lang="zh-CN" altLang="en-US" sz="1600" dirty="0">
                <a:ea typeface="楷体_GB2312" pitchFamily="49" charset="-122"/>
              </a:rPr>
              <a:t>通讯协议</a:t>
            </a:r>
            <a:endParaRPr lang="en-US" altLang="zh-CN" sz="1600" dirty="0"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zh-CN" sz="1600" dirty="0">
                <a:ea typeface="楷体_GB2312" pitchFamily="49" charset="-122"/>
              </a:rPr>
              <a:t>LCD</a:t>
            </a:r>
            <a:r>
              <a:rPr lang="zh-CN" altLang="en-US" sz="1600" dirty="0">
                <a:ea typeface="楷体_GB2312" pitchFamily="49" charset="-122"/>
              </a:rPr>
              <a:t>显示</a:t>
            </a:r>
            <a:endParaRPr lang="en-US" altLang="zh-CN" sz="1600" dirty="0"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sz="1600" dirty="0">
                <a:ea typeface="楷体_GB2312" pitchFamily="49" charset="-122"/>
              </a:rPr>
              <a:t>注意需要库函数在</a:t>
            </a:r>
            <a:endParaRPr lang="en-US" altLang="zh-CN" sz="1600" dirty="0">
              <a:ea typeface="楷体_GB2312" pitchFamily="49" charset="-122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en-US" altLang="zh-CN" sz="1600" dirty="0">
                <a:solidFill>
                  <a:srgbClr val="FF0000"/>
                </a:solidFill>
                <a:ea typeface="楷体_GB2312" pitchFamily="49" charset="-122"/>
              </a:rPr>
              <a:t>LiquidCrystal_I2C</a:t>
            </a:r>
            <a:r>
              <a:rPr lang="zh-CN" altLang="en-US" sz="1600" dirty="0">
                <a:solidFill>
                  <a:srgbClr val="FF0000"/>
                </a:solidFill>
                <a:ea typeface="楷体_GB2312" pitchFamily="49" charset="-122"/>
              </a:rPr>
              <a:t>文件夹中</a:t>
            </a:r>
            <a:endParaRPr lang="en-US" altLang="zh-CN" sz="1600" dirty="0">
              <a:solidFill>
                <a:srgbClr val="FF0000"/>
              </a:solidFill>
              <a:ea typeface="楷体_GB2312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zh-CN" sz="1400" dirty="0">
              <a:ea typeface="楷体_GB2312"/>
            </a:endParaRPr>
          </a:p>
        </p:txBody>
      </p:sp>
    </p:spTree>
    <p:extLst>
      <p:ext uri="{BB962C8B-B14F-4D97-AF65-F5344CB8AC3E}">
        <p14:creationId xmlns:p14="http://schemas.microsoft.com/office/powerpoint/2010/main" val="39972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3876" y="1105580"/>
            <a:ext cx="8920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新魏" panose="02010800040101010101" pitchFamily="2" charset="-122"/>
                <a:ea typeface="楷体_GB2312"/>
              </a:rPr>
              <a:t>主要授课内容、学时安排</a:t>
            </a:r>
            <a:endParaRPr lang="zh-CN" altLang="en-US" sz="2800" b="1" dirty="0">
              <a:solidFill>
                <a:srgbClr val="FF0000"/>
              </a:solidFill>
              <a:latin typeface="华文新魏" panose="02010800040101010101" pitchFamily="2" charset="-122"/>
              <a:ea typeface="楷体_GB231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5736" y="308806"/>
            <a:ext cx="2632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课程简介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4371223-27F5-4C0C-A59E-4CD2F2B3A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76" y="1822170"/>
            <a:ext cx="5149313" cy="391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defRPr/>
            </a:pP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6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周</a:t>
            </a: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6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个实验，</a:t>
            </a: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18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个学时</a:t>
            </a:r>
            <a:endParaRPr kumimoji="1" lang="en-US" altLang="zh-CN" sz="2400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1. Arduino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基本功能（</a:t>
            </a: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IDE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、显示、</a:t>
            </a: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LED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2.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电阻、电容传感器（电位器、应变片，声音）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3.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磁电、磁敏传感器（继电器、霍尔开关）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4.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压电与超声波传感器（超声波传感、蜂鸣器）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5.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光电效应及光电器件 （</a:t>
            </a: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U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型光电，光敏电阻）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6.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热电式传感器 （温度传感器、大作业）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558686-7CEA-4703-85F4-EBA611F16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C2B5BC-2C35-4833-B8ED-4C77EFDF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73"/>
          <a:stretch/>
        </p:blipFill>
        <p:spPr>
          <a:xfrm>
            <a:off x="5451231" y="1592558"/>
            <a:ext cx="3468893" cy="1427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F6C42-A2ED-4D59-8DC9-9245D462E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38" r="547"/>
          <a:stretch/>
        </p:blipFill>
        <p:spPr>
          <a:xfrm>
            <a:off x="5668213" y="3709932"/>
            <a:ext cx="3199157" cy="2022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73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3287" y="3157248"/>
            <a:ext cx="75488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一、</a:t>
            </a:r>
            <a:r>
              <a:rPr lang="en-US" altLang="zh-CN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Arduino</a:t>
            </a:r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基本功能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A5A6C9-F20A-4E53-A986-DA5D67796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9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See the source image"/>
          <p:cNvSpPr>
            <a:spLocks noChangeAspect="1" noChangeArrowheads="1"/>
          </p:cNvSpPr>
          <p:nvPr/>
        </p:nvSpPr>
        <p:spPr bwMode="auto">
          <a:xfrm>
            <a:off x="-1929258" y="5076761"/>
            <a:ext cx="1928749" cy="19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98E861-BB6C-4968-BAA4-D38398D3B472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772512"/>
            <a:ext cx="7239000" cy="4567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4800" b="1" dirty="0">
                <a:latin typeface="华文新魏" pitchFamily="2" charset="-122"/>
                <a:ea typeface="华文新魏" pitchFamily="2" charset="-122"/>
              </a:rPr>
              <a:t>主要内容：</a:t>
            </a:r>
          </a:p>
          <a:p>
            <a:pPr>
              <a:buFontTx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什么是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endParaRPr lang="zh-CN" altLang="en-US" b="1" u="sng" dirty="0">
              <a:ea typeface="楷体_GB2312" pitchFamily="49" charset="-122"/>
            </a:endParaRP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开发环境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IDE</a:t>
            </a:r>
            <a:endParaRPr lang="zh-CN" altLang="en-US" b="1" u="sng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的语法介绍</a:t>
            </a: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1.4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相关仪器设备使用注意</a:t>
            </a:r>
            <a:endParaRPr lang="en-US" altLang="zh-CN" b="1" u="sng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1.5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的基本功能</a:t>
            </a:r>
          </a:p>
          <a:p>
            <a:pPr>
              <a:lnSpc>
                <a:spcPct val="120000"/>
              </a:lnSpc>
              <a:buFontTx/>
              <a:buNone/>
              <a:defRPr/>
            </a:pPr>
            <a:endParaRPr lang="zh-CN" altLang="en-US" b="1" u="sng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ACDACF-BC48-4456-A700-FE6DE37B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0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什么是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908E1-F321-41A9-B7E5-BC9240702291}"/>
              </a:ext>
            </a:extLst>
          </p:cNvPr>
          <p:cNvSpPr txBox="1"/>
          <p:nvPr/>
        </p:nvSpPr>
        <p:spPr>
          <a:xfrm>
            <a:off x="322385" y="2075096"/>
            <a:ext cx="8153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</a:t>
            </a:r>
            <a:r>
              <a:rPr lang="en-US" altLang="zh-CN" sz="2000" dirty="0"/>
              <a:t> </a:t>
            </a:r>
            <a:r>
              <a:rPr lang="zh-CN" altLang="en-US" sz="2000" b="1" dirty="0">
                <a:ea typeface="楷体_GB2312" pitchFamily="49" charset="-122"/>
              </a:rPr>
              <a:t>是一个开源嵌入式硬件平台，用来供用户制作可交互式的嵌入式项目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D9421-7066-4073-A148-86E97B20C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035" y="2558696"/>
            <a:ext cx="1428750" cy="971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ACF11FB-9BC5-45B3-A32A-C543A57627C0}"/>
              </a:ext>
            </a:extLst>
          </p:cNvPr>
          <p:cNvSpPr txBox="1"/>
          <p:nvPr/>
        </p:nvSpPr>
        <p:spPr>
          <a:xfrm>
            <a:off x="322385" y="2822360"/>
            <a:ext cx="6386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>
              <a:buFont typeface="Arial" panose="020B0604020202020204" pitchFamily="34" charset="0"/>
              <a:buChar char="•"/>
              <a:defRPr sz="2400" b="1">
                <a:ea typeface="楷体_GB2312" pitchFamily="49" charset="-122"/>
              </a:defRPr>
            </a:lvl1pPr>
          </a:lstStyle>
          <a:p>
            <a:pPr algn="just"/>
            <a:r>
              <a:rPr lang="en-US" altLang="zh-CN" sz="2000" dirty="0"/>
              <a:t>Arduino </a:t>
            </a:r>
            <a:r>
              <a:rPr lang="zh-CN" altLang="en-US" sz="2000" dirty="0"/>
              <a:t>作为一个开源硬件和开源软件的公司，同时兼有项目和用户社区</a:t>
            </a:r>
            <a:r>
              <a:rPr lang="en-US" altLang="zh-CN" sz="2000" dirty="0"/>
              <a:t>(https://www.arduino.cc/)</a:t>
            </a:r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9425BFD-739F-491F-B00E-3D89247C1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99" y="3743192"/>
            <a:ext cx="6440523" cy="289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44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什么是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908E1-F321-41A9-B7E5-BC9240702291}"/>
              </a:ext>
            </a:extLst>
          </p:cNvPr>
          <p:cNvSpPr txBox="1"/>
          <p:nvPr/>
        </p:nvSpPr>
        <p:spPr>
          <a:xfrm>
            <a:off x="322385" y="2075096"/>
            <a:ext cx="8153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</a:t>
            </a:r>
            <a:r>
              <a:rPr lang="zh-CN" altLang="en-US" sz="2000" b="1" dirty="0">
                <a:ea typeface="楷体_GB2312" pitchFamily="49" charset="-122"/>
              </a:rPr>
              <a:t>项目始于</a:t>
            </a:r>
            <a:r>
              <a:rPr lang="en-US" altLang="zh-CN" sz="2000" b="1" dirty="0">
                <a:ea typeface="楷体_GB2312" pitchFamily="49" charset="-122"/>
              </a:rPr>
              <a:t>2005</a:t>
            </a:r>
            <a:r>
              <a:rPr lang="zh-CN" altLang="en-US" sz="2000" b="1" dirty="0">
                <a:ea typeface="楷体_GB2312" pitchFamily="49" charset="-122"/>
              </a:rPr>
              <a:t>年，作为意大利</a:t>
            </a:r>
            <a:r>
              <a:rPr lang="zh-CN" altLang="en-US" sz="2000" b="1" dirty="0">
                <a:solidFill>
                  <a:srgbClr val="0070C0"/>
                </a:solidFill>
                <a:ea typeface="楷体_GB2312" pitchFamily="49" charset="-122"/>
              </a:rPr>
              <a:t>伊夫雷亚交互设计研究所</a:t>
            </a:r>
            <a:r>
              <a:rPr lang="zh-CN" altLang="en-US" sz="2000" b="1" dirty="0">
                <a:ea typeface="楷体_GB2312" pitchFamily="49" charset="-122"/>
              </a:rPr>
              <a:t>的学生项目，目的是为新手和专业人员提供一种低成本且简单的方法，以创建使用</a:t>
            </a:r>
            <a:r>
              <a:rPr lang="zh-CN" altLang="en-US" sz="2000" b="1" dirty="0">
                <a:solidFill>
                  <a:srgbClr val="0070C0"/>
                </a:solidFill>
                <a:ea typeface="楷体_GB2312" pitchFamily="49" charset="-122"/>
              </a:rPr>
              <a:t>传感器与环境相互作用的设备执行器</a:t>
            </a:r>
            <a:r>
              <a:rPr lang="zh-CN" altLang="en-US" sz="2000" b="1" dirty="0">
                <a:ea typeface="楷体_GB2312" pitchFamily="49" charset="-122"/>
              </a:rPr>
              <a:t>。</a:t>
            </a:r>
            <a:endParaRPr lang="en-US" altLang="zh-CN" sz="2000" b="1" dirty="0">
              <a:ea typeface="楷体_GB2312" pitchFamily="49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适用于初学者爱好者的此类设备的常见示例包括</a:t>
            </a:r>
            <a:r>
              <a:rPr lang="zh-CN" altLang="en-US" sz="2000" b="1" dirty="0">
                <a:solidFill>
                  <a:srgbClr val="0070C0"/>
                </a:solidFill>
                <a:ea typeface="楷体_GB2312" pitchFamily="49" charset="-122"/>
              </a:rPr>
              <a:t>传感器、简单机器人、恒温器和运动检测器</a:t>
            </a:r>
            <a:endParaRPr lang="en-US" altLang="zh-CN" sz="2000" b="1" dirty="0">
              <a:solidFill>
                <a:srgbClr val="0070C0"/>
              </a:solidFill>
              <a:ea typeface="楷体_GB2312" pitchFamily="49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</a:t>
            </a:r>
            <a:r>
              <a:rPr lang="zh-CN" altLang="en-US" sz="2000" b="1" dirty="0">
                <a:ea typeface="楷体_GB2312" pitchFamily="49" charset="-122"/>
              </a:rPr>
              <a:t>系列电路板的设计大多使用 </a:t>
            </a:r>
            <a:r>
              <a:rPr lang="en-US" altLang="zh-CN" sz="2000" b="1" dirty="0">
                <a:ea typeface="楷体_GB2312" pitchFamily="49" charset="-122"/>
              </a:rPr>
              <a:t>Atmel AVR </a:t>
            </a:r>
            <a:r>
              <a:rPr lang="zh-CN" altLang="en-US" sz="2000" b="1" dirty="0">
                <a:ea typeface="楷体_GB2312" pitchFamily="49" charset="-122"/>
              </a:rPr>
              <a:t>单片机。</a:t>
            </a:r>
            <a:endParaRPr lang="en-US" altLang="zh-CN" sz="2000" b="1" dirty="0">
              <a:ea typeface="楷体_GB2312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1C0B41-778F-4047-9A56-9F7F3E202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81" t="11173" r="25865" b="14030"/>
          <a:stretch/>
        </p:blipFill>
        <p:spPr>
          <a:xfrm>
            <a:off x="7086600" y="4380740"/>
            <a:ext cx="1683507" cy="16424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DA3F9F-0262-42F7-B154-8CBD7C64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049" y="4326141"/>
            <a:ext cx="1756763" cy="16644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44503A-CA24-44B0-8E21-91548BA9C5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22" b="15867"/>
          <a:stretch/>
        </p:blipFill>
        <p:spPr>
          <a:xfrm>
            <a:off x="2766945" y="4326141"/>
            <a:ext cx="2143125" cy="16718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78E0BA-3498-4EFB-B036-A70C52297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28" t="9524" r="9593" b="7926"/>
          <a:stretch/>
        </p:blipFill>
        <p:spPr>
          <a:xfrm>
            <a:off x="493842" y="4308411"/>
            <a:ext cx="2143124" cy="171478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5347838-7862-4BA6-9AB1-2F65E20A47BC}"/>
              </a:ext>
            </a:extLst>
          </p:cNvPr>
          <p:cNvSpPr txBox="1"/>
          <p:nvPr/>
        </p:nvSpPr>
        <p:spPr>
          <a:xfrm>
            <a:off x="695815" y="6209606"/>
            <a:ext cx="173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Arduino UNO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7A17BD1-0B69-46AE-BE4A-4C7AF59F4C15}"/>
              </a:ext>
            </a:extLst>
          </p:cNvPr>
          <p:cNvSpPr txBox="1"/>
          <p:nvPr/>
        </p:nvSpPr>
        <p:spPr>
          <a:xfrm>
            <a:off x="2878588" y="6205180"/>
            <a:ext cx="173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Arduino MEGA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1894B4-FA79-44B7-BE8A-A940EFE5419C}"/>
              </a:ext>
            </a:extLst>
          </p:cNvPr>
          <p:cNvSpPr txBox="1"/>
          <p:nvPr/>
        </p:nvSpPr>
        <p:spPr>
          <a:xfrm>
            <a:off x="5061361" y="6205180"/>
            <a:ext cx="1739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Arduino NANO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7F6940D-9046-4BF8-A393-535831B3FEAA}"/>
              </a:ext>
            </a:extLst>
          </p:cNvPr>
          <p:cNvSpPr txBox="1"/>
          <p:nvPr/>
        </p:nvSpPr>
        <p:spPr>
          <a:xfrm>
            <a:off x="6943569" y="6205180"/>
            <a:ext cx="195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Lilypad Arduino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742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什么是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908E1-F321-41A9-B7E5-BC9240702291}"/>
              </a:ext>
            </a:extLst>
          </p:cNvPr>
          <p:cNvSpPr txBox="1"/>
          <p:nvPr/>
        </p:nvSpPr>
        <p:spPr>
          <a:xfrm>
            <a:off x="322385" y="2075096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单片机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6D544D-6CB0-4234-BCC9-EAB5EA58899A}"/>
              </a:ext>
            </a:extLst>
          </p:cNvPr>
          <p:cNvSpPr txBox="1"/>
          <p:nvPr/>
        </p:nvSpPr>
        <p:spPr>
          <a:xfrm>
            <a:off x="656490" y="2479040"/>
            <a:ext cx="8091855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全称单片微型计算机（</a:t>
            </a:r>
            <a:r>
              <a:rPr lang="en-US" altLang="zh-CN" sz="1600" dirty="0"/>
              <a:t>Single-chip Microcomputer</a:t>
            </a:r>
            <a:r>
              <a:rPr lang="zh-CN" altLang="en-US" sz="1600" dirty="0"/>
              <a:t>），又称微控制器单元（</a:t>
            </a:r>
            <a:r>
              <a:rPr lang="en-US" altLang="zh-CN" sz="1600" dirty="0"/>
              <a:t>Microcontroller Unit</a:t>
            </a:r>
            <a:r>
              <a:rPr lang="zh-CN" altLang="en-US" sz="1600" dirty="0"/>
              <a:t>），是把</a:t>
            </a:r>
            <a:r>
              <a:rPr lang="zh-CN" altLang="en-US" sz="1600" dirty="0">
                <a:solidFill>
                  <a:srgbClr val="0070C0"/>
                </a:solidFill>
              </a:rPr>
              <a:t>中央处理器、存储器、定时</a:t>
            </a:r>
            <a:r>
              <a:rPr lang="en-US" altLang="zh-CN" sz="1600" dirty="0">
                <a:solidFill>
                  <a:srgbClr val="0070C0"/>
                </a:solidFill>
              </a:rPr>
              <a:t>/</a:t>
            </a:r>
            <a:r>
              <a:rPr lang="zh-CN" altLang="en-US" sz="1600" dirty="0">
                <a:solidFill>
                  <a:srgbClr val="0070C0"/>
                </a:solidFill>
              </a:rPr>
              <a:t>计数器（</a:t>
            </a:r>
            <a:r>
              <a:rPr lang="en-US" altLang="zh-CN" sz="1600" dirty="0">
                <a:solidFill>
                  <a:srgbClr val="0070C0"/>
                </a:solidFill>
              </a:rPr>
              <a:t>Timer/Counter</a:t>
            </a:r>
            <a:r>
              <a:rPr lang="zh-CN" altLang="en-US" sz="1600" dirty="0">
                <a:solidFill>
                  <a:srgbClr val="0070C0"/>
                </a:solidFill>
              </a:rPr>
              <a:t>）、各种输入输出接口</a:t>
            </a:r>
            <a:r>
              <a:rPr lang="zh-CN" altLang="en-US" sz="1600" dirty="0"/>
              <a:t>等都集成在一块集成电路芯片上的微型计算机</a:t>
            </a:r>
            <a:endParaRPr lang="en-US" altLang="zh-CN" sz="1600" dirty="0"/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与应用在个人电脑中的通用型微处理器相比：它更强调自供应（不用外接硬件）和节约成本，集成程度更高，所能实现的功能也较专一；体积小，可放在仪表内部。</a:t>
            </a:r>
            <a:r>
              <a:rPr lang="en-US" altLang="zh-CN" sz="1600" dirty="0"/>
              <a:t> </a:t>
            </a:r>
            <a:r>
              <a:rPr lang="zh-CN" altLang="en-US" sz="1600" dirty="0"/>
              <a:t>但存储量小，输入输出接口简单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357278-7FFE-4BF2-BB74-1FF966A0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27" y="4238496"/>
            <a:ext cx="1538943" cy="993318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0F02AF9-CC1B-48FE-AA1A-B951673D9816}"/>
              </a:ext>
            </a:extLst>
          </p:cNvPr>
          <p:cNvSpPr txBox="1"/>
          <p:nvPr/>
        </p:nvSpPr>
        <p:spPr>
          <a:xfrm>
            <a:off x="1206527" y="5188577"/>
            <a:ext cx="1652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AVR ATmega8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D7B549-BBBC-40F3-90B4-95CC2D1E5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25" r="5042" b="8400"/>
          <a:stretch/>
        </p:blipFill>
        <p:spPr>
          <a:xfrm>
            <a:off x="3522637" y="4238496"/>
            <a:ext cx="2141051" cy="99331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7A0C13C-8493-45AD-800E-84F335691CB1}"/>
              </a:ext>
            </a:extLst>
          </p:cNvPr>
          <p:cNvSpPr txBox="1"/>
          <p:nvPr/>
        </p:nvSpPr>
        <p:spPr>
          <a:xfrm>
            <a:off x="4217230" y="5168257"/>
            <a:ext cx="1652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Intel 8051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43310E-031F-49A6-80EF-54750C11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792" y="4218388"/>
            <a:ext cx="1885802" cy="919475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013EA0A-8ACB-4B0D-B891-5E2FC07B5EF9}"/>
              </a:ext>
            </a:extLst>
          </p:cNvPr>
          <p:cNvSpPr txBox="1"/>
          <p:nvPr/>
        </p:nvSpPr>
        <p:spPr>
          <a:xfrm>
            <a:off x="6605002" y="5168257"/>
            <a:ext cx="1652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Microchip PIC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8EF5732-87D2-41C3-816D-58FC99A52806}"/>
              </a:ext>
            </a:extLst>
          </p:cNvPr>
          <p:cNvSpPr txBox="1"/>
          <p:nvPr/>
        </p:nvSpPr>
        <p:spPr>
          <a:xfrm>
            <a:off x="483574" y="555790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单片机最小系统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D0D672C-D32B-4524-A9AC-841AEA54E025}"/>
              </a:ext>
            </a:extLst>
          </p:cNvPr>
          <p:cNvSpPr txBox="1"/>
          <p:nvPr/>
        </p:nvSpPr>
        <p:spPr>
          <a:xfrm>
            <a:off x="656489" y="5939700"/>
            <a:ext cx="8091855" cy="63658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pPr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单片机能够正常运行，最少且必须的器件所组成的系统</a:t>
            </a:r>
            <a:endParaRPr lang="en-US" altLang="zh-CN" sz="1600" dirty="0"/>
          </a:p>
          <a:p>
            <a:pPr>
              <a:lnSpc>
                <a:spcPct val="114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/>
              <a:t>最小系统上电之后，单片机可以正常复位，下载程序，除此之外没有其他任何功能</a:t>
            </a:r>
          </a:p>
        </p:txBody>
      </p:sp>
    </p:spTree>
    <p:extLst>
      <p:ext uri="{BB962C8B-B14F-4D97-AF65-F5344CB8AC3E}">
        <p14:creationId xmlns:p14="http://schemas.microsoft.com/office/powerpoint/2010/main" val="81592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D971186-E058-482C-A0EC-382C9A6AF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2" y="2066192"/>
            <a:ext cx="6355080" cy="407169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什么是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Arduino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208AD0-954E-446B-B081-52DE3979B5CB}"/>
              </a:ext>
            </a:extLst>
          </p:cNvPr>
          <p:cNvSpPr txBox="1"/>
          <p:nvPr/>
        </p:nvSpPr>
        <p:spPr>
          <a:xfrm>
            <a:off x="249114" y="1957419"/>
            <a:ext cx="8153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Arduino UNO </a:t>
            </a:r>
            <a:r>
              <a:rPr lang="zh-CN" altLang="en-US" sz="2000" b="1" dirty="0">
                <a:ea typeface="楷体_GB2312" pitchFamily="49" charset="-122"/>
              </a:rPr>
              <a:t>引脚图</a:t>
            </a:r>
            <a:endParaRPr lang="en-US" altLang="zh-CN" sz="2000" b="1" dirty="0">
              <a:ea typeface="楷体_GB2312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22D8E9-389B-49CC-B2D3-3B77CE1B2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60" y="4572000"/>
            <a:ext cx="2279230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99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报奖20080419 (定稿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报奖20080419 (定稿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10017</TotalTime>
  <Words>1331</Words>
  <Application>Microsoft Office PowerPoint</Application>
  <PresentationFormat>全屏显示(4:3)</PresentationFormat>
  <Paragraphs>168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黑体</vt:lpstr>
      <vt:lpstr>华文宋体</vt:lpstr>
      <vt:lpstr>华文新魏</vt:lpstr>
      <vt:lpstr>楷体_GB2312</vt:lpstr>
      <vt:lpstr>宋体</vt:lpstr>
      <vt:lpstr>Arial</vt:lpstr>
      <vt:lpstr>Calibri</vt:lpstr>
      <vt:lpstr>Calibri Light</vt:lpstr>
      <vt:lpstr>Wingdings</vt:lpstr>
      <vt:lpstr>Office 主题</vt:lpstr>
      <vt:lpstr>Office报奖20080419 (定稿）</vt:lpstr>
      <vt:lpstr>传感器原理及应用实验 Principles and Applications of Sensors Experiment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xiaohuihui</dc:creator>
  <cp:lastModifiedBy>Benfei Wang</cp:lastModifiedBy>
  <cp:revision>708</cp:revision>
  <cp:lastPrinted>2019-08-26T02:01:56Z</cp:lastPrinted>
  <dcterms:created xsi:type="dcterms:W3CDTF">2018-01-26T07:02:37Z</dcterms:created>
  <dcterms:modified xsi:type="dcterms:W3CDTF">2023-05-15T01:16:15Z</dcterms:modified>
</cp:coreProperties>
</file>